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65" r:id="rId2"/>
  </p:sldMasterIdLst>
  <p:notesMasterIdLst>
    <p:notesMasterId r:id="rId72"/>
  </p:notesMasterIdLst>
  <p:sldIdLst>
    <p:sldId id="256" r:id="rId3"/>
    <p:sldId id="1319" r:id="rId4"/>
    <p:sldId id="1320" r:id="rId5"/>
    <p:sldId id="444" r:id="rId6"/>
    <p:sldId id="1415" r:id="rId7"/>
    <p:sldId id="1425" r:id="rId8"/>
    <p:sldId id="1357" r:id="rId9"/>
    <p:sldId id="418" r:id="rId10"/>
    <p:sldId id="1358" r:id="rId11"/>
    <p:sldId id="1360" r:id="rId12"/>
    <p:sldId id="1429" r:id="rId13"/>
    <p:sldId id="1430" r:id="rId14"/>
    <p:sldId id="1576" r:id="rId15"/>
    <p:sldId id="1428" r:id="rId16"/>
    <p:sldId id="1431" r:id="rId17"/>
    <p:sldId id="1432" r:id="rId18"/>
    <p:sldId id="1577" r:id="rId19"/>
    <p:sldId id="1433" r:id="rId20"/>
    <p:sldId id="1434" r:id="rId21"/>
    <p:sldId id="1364" r:id="rId22"/>
    <p:sldId id="1366" r:id="rId23"/>
    <p:sldId id="1367" r:id="rId24"/>
    <p:sldId id="423" r:id="rId25"/>
    <p:sldId id="1368" r:id="rId26"/>
    <p:sldId id="1369" r:id="rId27"/>
    <p:sldId id="1409" r:id="rId28"/>
    <p:sldId id="1410" r:id="rId29"/>
    <p:sldId id="1370" r:id="rId30"/>
    <p:sldId id="1372" r:id="rId31"/>
    <p:sldId id="1411" r:id="rId32"/>
    <p:sldId id="1374" r:id="rId33"/>
    <p:sldId id="1375" r:id="rId34"/>
    <p:sldId id="1578" r:id="rId35"/>
    <p:sldId id="1378" r:id="rId36"/>
    <p:sldId id="1579" r:id="rId37"/>
    <p:sldId id="1379" r:id="rId38"/>
    <p:sldId id="1580" r:id="rId39"/>
    <p:sldId id="1380" r:id="rId40"/>
    <p:sldId id="1581" r:id="rId41"/>
    <p:sldId id="1412" r:id="rId42"/>
    <p:sldId id="1381" r:id="rId43"/>
    <p:sldId id="1382" r:id="rId44"/>
    <p:sldId id="1416" r:id="rId45"/>
    <p:sldId id="1417" r:id="rId46"/>
    <p:sldId id="1413" r:id="rId47"/>
    <p:sldId id="1386" r:id="rId48"/>
    <p:sldId id="1418" r:id="rId49"/>
    <p:sldId id="1419" r:id="rId50"/>
    <p:sldId id="1420" r:id="rId51"/>
    <p:sldId id="1421" r:id="rId52"/>
    <p:sldId id="1422" r:id="rId53"/>
    <p:sldId id="1423" r:id="rId54"/>
    <p:sldId id="1384" r:id="rId55"/>
    <p:sldId id="1582" r:id="rId56"/>
    <p:sldId id="1385" r:id="rId57"/>
    <p:sldId id="1399" r:id="rId58"/>
    <p:sldId id="1583" r:id="rId59"/>
    <p:sldId id="1584" r:id="rId60"/>
    <p:sldId id="1585" r:id="rId61"/>
    <p:sldId id="1586" r:id="rId62"/>
    <p:sldId id="1587" r:id="rId63"/>
    <p:sldId id="1396" r:id="rId64"/>
    <p:sldId id="1406" r:id="rId65"/>
    <p:sldId id="1572" r:id="rId66"/>
    <p:sldId id="1573" r:id="rId67"/>
    <p:sldId id="1574" r:id="rId68"/>
    <p:sldId id="1575" r:id="rId69"/>
    <p:sldId id="1435" r:id="rId70"/>
    <p:sldId id="1338" r:id="rId7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70509"/>
  </p:normalViewPr>
  <p:slideViewPr>
    <p:cSldViewPr snapToGrid="0">
      <p:cViewPr varScale="1">
        <p:scale>
          <a:sx n="37" d="100"/>
          <a:sy n="37" d="100"/>
        </p:scale>
        <p:origin x="1968" y="2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6064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other words, is it important to compare sales distributions or to compare part of sales to the whole of sales?  </a:t>
            </a:r>
          </a:p>
        </p:txBody>
      </p:sp>
    </p:spTree>
    <p:extLst>
      <p:ext uri="{BB962C8B-B14F-4D97-AF65-F5344CB8AC3E}">
        <p14:creationId xmlns:p14="http://schemas.microsoft.com/office/powerpoint/2010/main" val="353623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you narrow this down, it is clear that the pie chart is the better choice in this case. </a:t>
            </a:r>
          </a:p>
        </p:txBody>
      </p:sp>
    </p:spTree>
    <p:extLst>
      <p:ext uri="{BB962C8B-B14F-4D97-AF65-F5344CB8AC3E}">
        <p14:creationId xmlns:p14="http://schemas.microsoft.com/office/powerpoint/2010/main" val="2600139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another example. Suppose your end user is a restaurant owner with the following domain task. </a:t>
            </a:r>
          </a:p>
          <a:p>
            <a:r>
              <a:rPr lang="en-US" dirty="0"/>
              <a:t>Similar to before, the low-level task or tasks that correspond to this domain task are not immediately apparent. </a:t>
            </a:r>
          </a:p>
          <a:p>
            <a:r>
              <a:rPr lang="en-US" dirty="0"/>
              <a:t>As a result, there are multiple visual encodings that could help with this task. </a:t>
            </a:r>
          </a:p>
        </p:txBody>
      </p:sp>
    </p:spTree>
    <p:extLst>
      <p:ext uri="{BB962C8B-B14F-4D97-AF65-F5344CB8AC3E}">
        <p14:creationId xmlns:p14="http://schemas.microsoft.com/office/powerpoint/2010/main" val="1578063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each of these visualizations show?</a:t>
            </a:r>
          </a:p>
          <a:p>
            <a:endParaRPr lang="en-US" dirty="0"/>
          </a:p>
          <a:p>
            <a:r>
              <a:rPr lang="en-US" dirty="0"/>
              <a:t>For example, a line chart could show average temperature for each month over the year, which could help us decide which months are most suitable for outdoor dining. </a:t>
            </a:r>
          </a:p>
          <a:p>
            <a:r>
              <a:rPr lang="en-US" dirty="0"/>
              <a:t>And a box plot could show us distributions of temperature for each month over the year.  </a:t>
            </a:r>
          </a:p>
          <a:p>
            <a:r>
              <a:rPr lang="en-US" dirty="0"/>
              <a:t>Again, the appropriate visualization to use depends on the low-level task we need to support. </a:t>
            </a:r>
          </a:p>
          <a:p>
            <a:endParaRPr lang="en-US" dirty="0"/>
          </a:p>
        </p:txBody>
      </p:sp>
    </p:spTree>
    <p:extLst>
      <p:ext uri="{BB962C8B-B14F-4D97-AF65-F5344CB8AC3E}">
        <p14:creationId xmlns:p14="http://schemas.microsoft.com/office/powerpoint/2010/main" val="2758874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other words, does this domain task boil down to looking at an average trend in temperature, or comparing distributions of temperatures? </a:t>
            </a:r>
          </a:p>
          <a:p>
            <a:endParaRPr lang="en-US" dirty="0"/>
          </a:p>
        </p:txBody>
      </p:sp>
    </p:spTree>
    <p:extLst>
      <p:ext uri="{BB962C8B-B14F-4D97-AF65-F5344CB8AC3E}">
        <p14:creationId xmlns:p14="http://schemas.microsoft.com/office/powerpoint/2010/main" val="2195019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know which of those low-level tasks supports the larger domain task, we know which visual encoding is appropriate to use in this scenario. </a:t>
            </a:r>
          </a:p>
        </p:txBody>
      </p:sp>
    </p:spTree>
    <p:extLst>
      <p:ext uri="{BB962C8B-B14F-4D97-AF65-F5344CB8AC3E}">
        <p14:creationId xmlns:p14="http://schemas.microsoft.com/office/powerpoint/2010/main" val="1806907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Hopefully those examples convinced you why task abstraction is important. But now you. Might be left with the question, what are these “well known and transferable visualization tasks” that we need to translate (or abstract) domain tasks into?  </a:t>
            </a:r>
          </a:p>
        </p:txBody>
      </p:sp>
    </p:spTree>
    <p:extLst>
      <p:ext uri="{BB962C8B-B14F-4D97-AF65-F5344CB8AC3E}">
        <p14:creationId xmlns:p14="http://schemas.microsoft.com/office/powerpoint/2010/main" val="2617253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list of well known and transferable visualization tasks is often referred to as a task taxonomy. </a:t>
            </a:r>
          </a:p>
          <a:p>
            <a:r>
              <a:rPr lang="en-US" dirty="0"/>
              <a:t>There are multiple task taxonomies that you can use to guide visualization design, but to start we’re going to focus on Tamara </a:t>
            </a:r>
            <a:r>
              <a:rPr lang="en-US" dirty="0" err="1"/>
              <a:t>Munzner’s</a:t>
            </a:r>
            <a:r>
              <a:rPr lang="en-US" dirty="0"/>
              <a:t>. </a:t>
            </a:r>
          </a:p>
          <a:p>
            <a:r>
              <a:rPr lang="en-US" dirty="0"/>
              <a:t>In her approach to task abstraction Tamara advocates for breaking down tasks into actions and targets, which together define the “why” behind a visualization. </a:t>
            </a:r>
          </a:p>
        </p:txBody>
      </p:sp>
    </p:spTree>
    <p:extLst>
      <p:ext uri="{BB962C8B-B14F-4D97-AF65-F5344CB8AC3E}">
        <p14:creationId xmlns:p14="http://schemas.microsoft.com/office/powerpoint/2010/main" val="1949444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talking about actions, or what users will use your visualization to accomplish. </a:t>
            </a:r>
          </a:p>
          <a:p>
            <a:r>
              <a:rPr lang="en-US" dirty="0" err="1"/>
              <a:t>Munzner</a:t>
            </a:r>
            <a:r>
              <a:rPr lang="en-US" dirty="0"/>
              <a:t> breaks actions into three levels of abstraction, high, medium, and low. &lt;next&gt; </a:t>
            </a:r>
          </a:p>
        </p:txBody>
      </p:sp>
    </p:spTree>
    <p:extLst>
      <p:ext uri="{BB962C8B-B14F-4D97-AF65-F5344CB8AC3E}">
        <p14:creationId xmlns:p14="http://schemas.microsoft.com/office/powerpoint/2010/main" val="2515631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High-level actions describe how a visualization is being used to analyze. </a:t>
            </a:r>
          </a:p>
          <a:p>
            <a:r>
              <a:rPr lang="en-US" dirty="0"/>
              <a:t>Medium-level actions describe what type of search is required for those high-level actions. </a:t>
            </a:r>
          </a:p>
          <a:p>
            <a:r>
              <a:rPr lang="en-US" dirty="0"/>
              <a:t>And Low-level actions describe the particular query or question the visualization will need to support. </a:t>
            </a:r>
          </a:p>
          <a:p>
            <a:r>
              <a:rPr lang="en-US" dirty="0"/>
              <a:t>Let’s look at each of these levels in more detail. &lt;next&gt; </a:t>
            </a:r>
          </a:p>
        </p:txBody>
      </p:sp>
    </p:spTree>
    <p:extLst>
      <p:ext uri="{BB962C8B-B14F-4D97-AF65-F5344CB8AC3E}">
        <p14:creationId xmlns:p14="http://schemas.microsoft.com/office/powerpoint/2010/main" val="389714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class we talked about the essential building blocks to a visualization tool, which were data, task, and visual encoding. </a:t>
            </a:r>
          </a:p>
          <a:p>
            <a:r>
              <a:rPr lang="en-US" dirty="0"/>
              <a:t>In other words, what why and how. </a:t>
            </a:r>
          </a:p>
          <a:p>
            <a:r>
              <a:rPr lang="en-US" dirty="0"/>
              <a:t>We also looked at how these pieces fit into the larger visualization design pipeline. </a:t>
            </a:r>
          </a:p>
          <a:p>
            <a:endParaRPr lang="en-US" dirty="0"/>
          </a:p>
        </p:txBody>
      </p:sp>
    </p:spTree>
    <p:extLst>
      <p:ext uri="{BB962C8B-B14F-4D97-AF65-F5344CB8AC3E}">
        <p14:creationId xmlns:p14="http://schemas.microsoft.com/office/powerpoint/2010/main" val="4143307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Broadly, Tamara breaks high-level actions into two categories consuming existing information or producing new information. </a:t>
            </a:r>
          </a:p>
          <a:p>
            <a:r>
              <a:rPr lang="en-US" dirty="0"/>
              <a:t>Within consume, there are three cases: </a:t>
            </a:r>
          </a:p>
          <a:p>
            <a:pPr marL="514350" indent="-514350">
              <a:buAutoNum type="arabicParenBoth"/>
            </a:pPr>
            <a:r>
              <a:rPr lang="en-US" dirty="0"/>
              <a:t>The goal of having the user discover new information that was not already completely understood</a:t>
            </a:r>
          </a:p>
          <a:p>
            <a:pPr marL="514350" indent="-514350">
              <a:buAutoNum type="arabicParenBoth"/>
            </a:pPr>
            <a:r>
              <a:rPr lang="en-US" dirty="0"/>
              <a:t>The goal of presenting information that the user already understands to a third party</a:t>
            </a:r>
          </a:p>
          <a:p>
            <a:pPr marL="514350" indent="-514350">
              <a:buAutoNum type="arabicParenBoth"/>
            </a:pPr>
            <a:r>
              <a:rPr lang="en-US" dirty="0"/>
              <a:t>The goal enjoyment, i.e. using the vis to pursue casual interests in a topic </a:t>
            </a:r>
          </a:p>
          <a:p>
            <a:pPr marL="0" indent="0">
              <a:buNone/>
            </a:pPr>
            <a:r>
              <a:rPr lang="en-US" dirty="0"/>
              <a:t>Within Produce there are three more cases:</a:t>
            </a:r>
          </a:p>
          <a:p>
            <a:pPr marL="514350" indent="-514350">
              <a:buAutoNum type="arabicParenBoth"/>
            </a:pPr>
            <a:r>
              <a:rPr lang="en-US" dirty="0"/>
              <a:t>The goal of annotating a given visualization</a:t>
            </a:r>
          </a:p>
          <a:p>
            <a:pPr marL="514350" indent="-514350">
              <a:buAutoNum type="arabicParenBoth"/>
            </a:pPr>
            <a:r>
              <a:rPr lang="en-US" dirty="0"/>
              <a:t>The goal of recording a persistent artifact of the visualization</a:t>
            </a:r>
          </a:p>
          <a:p>
            <a:pPr marL="514350" indent="-514350">
              <a:buAutoNum type="arabicParenBoth"/>
            </a:pPr>
            <a:r>
              <a:rPr lang="en-US" dirty="0"/>
              <a:t>The goal of deriving new data elements based on existing ones. </a:t>
            </a:r>
          </a:p>
          <a:p>
            <a:pPr marL="0" indent="0">
              <a:buNone/>
            </a:pPr>
            <a:r>
              <a:rPr lang="en-US" dirty="0"/>
              <a:t>Let’s look at all of these in detail.   </a:t>
            </a:r>
          </a:p>
          <a:p>
            <a:pPr marL="514350" lvl="2" indent="-514350">
              <a:buAutoNum type="arabicParenBoth"/>
            </a:pPr>
            <a:endParaRPr lang="en-US" dirty="0"/>
          </a:p>
        </p:txBody>
      </p:sp>
    </p:spTree>
    <p:extLst>
      <p:ext uri="{BB962C8B-B14F-4D97-AF65-F5344CB8AC3E}">
        <p14:creationId xmlns:p14="http://schemas.microsoft.com/office/powerpoint/2010/main" val="362142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Within consume, our first case is discover. </a:t>
            </a:r>
          </a:p>
          <a:p>
            <a:r>
              <a:rPr lang="en-US" dirty="0"/>
              <a:t>Discover refers to using a vis to find new knowledge that was not previously known. </a:t>
            </a:r>
          </a:p>
          <a:p>
            <a:r>
              <a:rPr lang="en-US" dirty="0"/>
              <a:t>This can range from using a vis to form a hypothesis, to using a vis to verify a hypothesis the user already had. </a:t>
            </a:r>
          </a:p>
          <a:p>
            <a:r>
              <a:rPr lang="en-US" dirty="0"/>
              <a:t>For example, the visualization on the left shows reported crimes in the city of St. Louis for March 2017. One reason someone might use this visualization is to come up with a hypothesis about types of crimes in different neighborhoods. </a:t>
            </a:r>
          </a:p>
          <a:p>
            <a:r>
              <a:rPr lang="en-US" dirty="0"/>
              <a:t>In contrast, someone would use the visualization on the right with the goal of testing the hypothesis that people with low spatial ability perform a given task worse on average than people with high spatial ability. </a:t>
            </a:r>
          </a:p>
        </p:txBody>
      </p:sp>
    </p:spTree>
    <p:extLst>
      <p:ext uri="{BB962C8B-B14F-4D97-AF65-F5344CB8AC3E}">
        <p14:creationId xmlns:p14="http://schemas.microsoft.com/office/powerpoint/2010/main" val="3635824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different case under Consume is using a visualization to present. This refers to using a visualization to communicate known information to an unfamiliar third party. </a:t>
            </a:r>
          </a:p>
          <a:p>
            <a:r>
              <a:rPr lang="en-US" dirty="0"/>
              <a:t>For example, these visualizations show statistics associated with different medical tests and treatments. They would be used by doctors who are trying to introduce their patients to unfamiliar information.  </a:t>
            </a:r>
          </a:p>
        </p:txBody>
      </p:sp>
    </p:spTree>
    <p:extLst>
      <p:ext uri="{BB962C8B-B14F-4D97-AF65-F5344CB8AC3E}">
        <p14:creationId xmlns:p14="http://schemas.microsoft.com/office/powerpoint/2010/main" val="680428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case under consume is to enjoy. Enjoy refers to casual encounters with visualization that are driven by curiosity, but not the need to form or validate a hypothesis. </a:t>
            </a:r>
          </a:p>
          <a:p>
            <a:r>
              <a:rPr lang="en-US" dirty="0"/>
              <a:t>For example, this visualization shows baby name popularity over the years. Expecting parents may use it (or stumble upon it) out of curiosity, but not due to a pressing need. </a:t>
            </a:r>
          </a:p>
        </p:txBody>
      </p:sp>
    </p:spTree>
    <p:extLst>
      <p:ext uri="{BB962C8B-B14F-4D97-AF65-F5344CB8AC3E}">
        <p14:creationId xmlns:p14="http://schemas.microsoft.com/office/powerpoint/2010/main" val="525136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switch into the other major class of high-level actions, which is produce. Typically produce visualizations are tools build to help people perform a visual analysis of data. To do this, they need to create visualizations.</a:t>
            </a:r>
          </a:p>
          <a:p>
            <a:r>
              <a:rPr lang="en-US" dirty="0"/>
              <a:t>One task required to create visualizations is annotation    </a:t>
            </a:r>
          </a:p>
          <a:p>
            <a:endParaRPr lang="en-US" dirty="0"/>
          </a:p>
          <a:p>
            <a:r>
              <a:rPr lang="en-US" dirty="0"/>
              <a:t>Annotate refers to taking a visualization, and adding graphical or textual annotation to it. </a:t>
            </a:r>
          </a:p>
          <a:p>
            <a:r>
              <a:rPr lang="en-US" dirty="0"/>
              <a:t>Using Tableau is an example of using a visualization tool for the purpose of annotation. It allows you to take an existing visualization add additional information as needed such as tooltips or notes to a future user. </a:t>
            </a:r>
          </a:p>
        </p:txBody>
      </p:sp>
    </p:spTree>
    <p:extLst>
      <p:ext uri="{BB962C8B-B14F-4D97-AF65-F5344CB8AC3E}">
        <p14:creationId xmlns:p14="http://schemas.microsoft.com/office/powerpoint/2010/main" val="2112051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case within Produce is record. Record refers to using a visualization and saving or capturing elements of the visualization as persistent artifacts. </a:t>
            </a:r>
          </a:p>
          <a:p>
            <a:r>
              <a:rPr lang="en-US" dirty="0"/>
              <a:t>We often call this visualization provenance, and it can be especially important if visualizations are being built to aid with a data analysis.   </a:t>
            </a:r>
          </a:p>
        </p:txBody>
      </p:sp>
    </p:spTree>
    <p:extLst>
      <p:ext uri="{BB962C8B-B14F-4D97-AF65-F5344CB8AC3E}">
        <p14:creationId xmlns:p14="http://schemas.microsoft.com/office/powerpoint/2010/main" val="359676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high-level action within produce is derive. Derive refers to the goal of producing new attributes based on existing ones. </a:t>
            </a:r>
          </a:p>
          <a:p>
            <a:r>
              <a:rPr lang="en-US" dirty="0"/>
              <a:t>For example here, the goal of using the visualization on the left which shows exports and imports is to derive trade balance, which is shown in the visualization on the right. </a:t>
            </a:r>
          </a:p>
        </p:txBody>
      </p:sp>
    </p:spTree>
    <p:extLst>
      <p:ext uri="{BB962C8B-B14F-4D97-AF65-F5344CB8AC3E}">
        <p14:creationId xmlns:p14="http://schemas.microsoft.com/office/powerpoint/2010/main" val="3682569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2" indent="0">
              <a:buNone/>
            </a:pPr>
            <a:r>
              <a:rPr lang="en-US" dirty="0"/>
              <a:t>That sums up all of our high-level actions. Any questions before we move on to mid and low level? </a:t>
            </a:r>
          </a:p>
        </p:txBody>
      </p:sp>
    </p:spTree>
    <p:extLst>
      <p:ext uri="{BB962C8B-B14F-4D97-AF65-F5344CB8AC3E}">
        <p14:creationId xmlns:p14="http://schemas.microsoft.com/office/powerpoint/2010/main" val="783864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mid-level action is search. Each of the high-level actions we just talked about require the user to search for elements of interest within the visualization they’re using. </a:t>
            </a:r>
          </a:p>
          <a:p>
            <a:r>
              <a:rPr lang="en-US" dirty="0"/>
              <a:t>Notably, searches can look different depending on whether the target and location of  the search are known by the user. </a:t>
            </a:r>
          </a:p>
          <a:p>
            <a:r>
              <a:rPr lang="en-US" dirty="0"/>
              <a:t>Let’s look at each instance of search. </a:t>
            </a:r>
          </a:p>
        </p:txBody>
      </p:sp>
    </p:spTree>
    <p:extLst>
      <p:ext uri="{BB962C8B-B14F-4D97-AF65-F5344CB8AC3E}">
        <p14:creationId xmlns:p14="http://schemas.microsoft.com/office/powerpoint/2010/main" val="3096256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case, is there the target of the search and the location of the search are both known by the user. </a:t>
            </a:r>
          </a:p>
          <a:p>
            <a:pPr marL="0" marR="0" lvl="0" indent="0" defTabSz="825500" eaLnBrk="1" fontAlgn="auto" latinLnBrk="0" hangingPunct="1">
              <a:lnSpc>
                <a:spcPct val="100000"/>
              </a:lnSpc>
              <a:spcBef>
                <a:spcPts val="0"/>
              </a:spcBef>
              <a:spcAft>
                <a:spcPts val="0"/>
              </a:spcAft>
              <a:buClrTx/>
              <a:buSzTx/>
              <a:buFontTx/>
              <a:buNone/>
              <a:tabLst/>
              <a:defRPr/>
            </a:pPr>
            <a:r>
              <a:rPr lang="en-US" dirty="0"/>
              <a:t>We call searches like this “Lookup” searches. </a:t>
            </a:r>
          </a:p>
          <a:p>
            <a:r>
              <a:rPr lang="en-US" dirty="0"/>
              <a:t>For example, say you know where Ryder Hall is but someone asks you for the address, which you don’t know off the top of your head. To get them the address, you might open Google maps, navigate to Ryder Hall, and click on it to get the address. That’s an example of a Lookup search, because you knew your target (Ryder Hall), and the location (where Ryder is on the map). </a:t>
            </a:r>
          </a:p>
        </p:txBody>
      </p:sp>
    </p:spTree>
    <p:extLst>
      <p:ext uri="{BB962C8B-B14F-4D97-AF65-F5344CB8AC3E}">
        <p14:creationId xmlns:p14="http://schemas.microsoft.com/office/powerpoint/2010/main" val="4254485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that, we looked specifically at data abstraction, which consisted largely of understanding data types and dataset types. </a:t>
            </a:r>
          </a:p>
          <a:p>
            <a:r>
              <a:rPr lang="en-US" dirty="0"/>
              <a:t>Today, we’ll talk about Task Abstraction, or in other works distilling “why” we’re building a visualization tool down to specific tasks that a particular visualization can support. </a:t>
            </a:r>
          </a:p>
        </p:txBody>
      </p:sp>
    </p:spTree>
    <p:extLst>
      <p:ext uri="{BB962C8B-B14F-4D97-AF65-F5344CB8AC3E}">
        <p14:creationId xmlns:p14="http://schemas.microsoft.com/office/powerpoint/2010/main" val="2721916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this would be looking for additional information in a tooltip when you know the target and location of your search. </a:t>
            </a:r>
          </a:p>
        </p:txBody>
      </p:sp>
    </p:spTree>
    <p:extLst>
      <p:ext uri="{BB962C8B-B14F-4D97-AF65-F5344CB8AC3E}">
        <p14:creationId xmlns:p14="http://schemas.microsoft.com/office/powerpoint/2010/main" val="2825778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 target of a search is known but the location is unknown, we have a type of search we call locate. </a:t>
            </a:r>
          </a:p>
          <a:p>
            <a:r>
              <a:rPr lang="en-US" dirty="0"/>
              <a:t>An example of this type of search would be if you knew you have a class in Ryder Hall, but don’t know where Ryder Hall is on campus. To find out where to go for class, you might open google maps, and search for Ryder Hall by typing it in the search bar. This is an example of a Locate search, because you know your target (Ryder Hall), but not the location. </a:t>
            </a:r>
          </a:p>
        </p:txBody>
      </p:sp>
    </p:spTree>
    <p:extLst>
      <p:ext uri="{BB962C8B-B14F-4D97-AF65-F5344CB8AC3E}">
        <p14:creationId xmlns:p14="http://schemas.microsoft.com/office/powerpoint/2010/main" val="405888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this type of search would be using this visualization and trying to find the genius and species of monarch butterfly. In this case your target (monarch butterfly) is known, but it’s location is not known. </a:t>
            </a:r>
          </a:p>
        </p:txBody>
      </p:sp>
    </p:spTree>
    <p:extLst>
      <p:ext uri="{BB962C8B-B14F-4D97-AF65-F5344CB8AC3E}">
        <p14:creationId xmlns:p14="http://schemas.microsoft.com/office/powerpoint/2010/main" val="913166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type of search is when the target is unknown, but the location is known. We call this type of search Browse. </a:t>
            </a:r>
          </a:p>
          <a:p>
            <a:r>
              <a:rPr lang="en-US" dirty="0"/>
              <a:t>For example, say you have a class in Ryder Hall and you want to find a good place to study after class. To find a place to study, you might open Google maps, navigate to Ryder Hall, and browse the different buildings nearby searching for a good study location. This is an example of a Browse search, because your target is unknown, but your location (near Ryder Hall) is known.  </a:t>
            </a:r>
          </a:p>
        </p:txBody>
      </p:sp>
    </p:spTree>
    <p:extLst>
      <p:ext uri="{BB962C8B-B14F-4D97-AF65-F5344CB8AC3E}">
        <p14:creationId xmlns:p14="http://schemas.microsoft.com/office/powerpoint/2010/main" val="3702674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this type of search would be using a scatterplot and knowing a specific attribute value you are interested in, but not knowing what items meet that requirement.  </a:t>
            </a:r>
          </a:p>
        </p:txBody>
      </p:sp>
    </p:spTree>
    <p:extLst>
      <p:ext uri="{BB962C8B-B14F-4D97-AF65-F5344CB8AC3E}">
        <p14:creationId xmlns:p14="http://schemas.microsoft.com/office/powerpoint/2010/main" val="4096745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type of search is one where the target and location are unknown. We call this type of search explore. </a:t>
            </a:r>
          </a:p>
          <a:p>
            <a:r>
              <a:rPr lang="en-US" dirty="0"/>
              <a:t>For example, let’s pretend that you are generally looking for new places to study. To find a place, you might open google maps and pan around to different areas looking for a good place to study. This is an example of an explore search, because you don’t have a known target or location.  </a:t>
            </a:r>
          </a:p>
        </p:txBody>
      </p:sp>
    </p:spTree>
    <p:extLst>
      <p:ext uri="{BB962C8B-B14F-4D97-AF65-F5344CB8AC3E}">
        <p14:creationId xmlns:p14="http://schemas.microsoft.com/office/powerpoint/2010/main" val="2789303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an explore search is looking for outliers or overall trends in a line chart. </a:t>
            </a:r>
          </a:p>
        </p:txBody>
      </p:sp>
    </p:spTree>
    <p:extLst>
      <p:ext uri="{BB962C8B-B14F-4D97-AF65-F5344CB8AC3E}">
        <p14:creationId xmlns:p14="http://schemas.microsoft.com/office/powerpoint/2010/main" val="2373311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sums up mid-level actions, which are searches. Any questions before we move on to low-level actions? </a:t>
            </a:r>
          </a:p>
        </p:txBody>
      </p:sp>
    </p:spTree>
    <p:extLst>
      <p:ext uri="{BB962C8B-B14F-4D97-AF65-F5344CB8AC3E}">
        <p14:creationId xmlns:p14="http://schemas.microsoft.com/office/powerpoint/2010/main" val="1352248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a user finds their target(s) in the search stage, they will need to query their target(s) in one of three scopes. We call those different queries low-level actions, and we differentiate them based on the number of targets involved. &lt;next&gt; </a:t>
            </a:r>
          </a:p>
        </p:txBody>
      </p:sp>
    </p:spTree>
    <p:extLst>
      <p:ext uri="{BB962C8B-B14F-4D97-AF65-F5344CB8AC3E}">
        <p14:creationId xmlns:p14="http://schemas.microsoft.com/office/powerpoint/2010/main" val="2247239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first query type is identify, this corresponds to a single target. For example, finding Ryder Hall, or the monarch butterfly.  </a:t>
            </a:r>
          </a:p>
        </p:txBody>
      </p:sp>
    </p:spTree>
    <p:extLst>
      <p:ext uri="{BB962C8B-B14F-4D97-AF65-F5344CB8AC3E}">
        <p14:creationId xmlns:p14="http://schemas.microsoft.com/office/powerpoint/2010/main" val="546476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6023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query type is compare, which corresponds to a user having multiple targets that they want to compare.</a:t>
            </a:r>
          </a:p>
          <a:p>
            <a:r>
              <a:rPr lang="en-US" dirty="0"/>
              <a:t>For example, comparing different survival outcomes given different treatments, or comparing sepal width and length of two irises. </a:t>
            </a:r>
          </a:p>
        </p:txBody>
      </p:sp>
    </p:spTree>
    <p:extLst>
      <p:ext uri="{BB962C8B-B14F-4D97-AF65-F5344CB8AC3E}">
        <p14:creationId xmlns:p14="http://schemas.microsoft.com/office/powerpoint/2010/main" val="435375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query type is summarize, which corresponds to the users wanting an overview (or summary) of all their analysis targets.  </a:t>
            </a:r>
          </a:p>
          <a:p>
            <a:r>
              <a:rPr lang="en-US" dirty="0"/>
              <a:t>For example, looking at an overview of the types of crimes in different parts of St. Louis, or looking at profit across several states. </a:t>
            </a:r>
          </a:p>
        </p:txBody>
      </p:sp>
    </p:spTree>
    <p:extLst>
      <p:ext uri="{BB962C8B-B14F-4D97-AF65-F5344CB8AC3E}">
        <p14:creationId xmlns:p14="http://schemas.microsoft.com/office/powerpoint/2010/main" val="409700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sums up low-level tasks, or query types. Any questions? </a:t>
            </a:r>
          </a:p>
        </p:txBody>
      </p:sp>
    </p:spTree>
    <p:extLst>
      <p:ext uri="{BB962C8B-B14F-4D97-AF65-F5344CB8AC3E}">
        <p14:creationId xmlns:p14="http://schemas.microsoft.com/office/powerpoint/2010/main" val="29259828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looked at actions in depth, let’s take a look at targets. </a:t>
            </a:r>
          </a:p>
        </p:txBody>
      </p:sp>
    </p:spTree>
    <p:extLst>
      <p:ext uri="{BB962C8B-B14F-4D97-AF65-F5344CB8AC3E}">
        <p14:creationId xmlns:p14="http://schemas.microsoft.com/office/powerpoint/2010/main" val="920400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 to actions, we think of targets as high or low level. &lt;next&gt; </a:t>
            </a:r>
          </a:p>
        </p:txBody>
      </p:sp>
    </p:spTree>
    <p:extLst>
      <p:ext uri="{BB962C8B-B14F-4D97-AF65-F5344CB8AC3E}">
        <p14:creationId xmlns:p14="http://schemas.microsoft.com/office/powerpoint/2010/main" val="3632601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 high-level, no matter what type of data we’re talking about, users are attempting to identify one of three things</a:t>
            </a:r>
          </a:p>
          <a:p>
            <a:pPr marL="514350" indent="-514350">
              <a:buAutoNum type="arabicParenBoth"/>
            </a:pPr>
            <a:r>
              <a:rPr lang="en-US" dirty="0"/>
              <a:t>A trend, or pattern in the data</a:t>
            </a:r>
          </a:p>
          <a:p>
            <a:pPr marL="514350" indent="-514350">
              <a:buAutoNum type="arabicParenBoth"/>
            </a:pPr>
            <a:r>
              <a:rPr lang="en-US" dirty="0"/>
              <a:t>Outliers, or unusual data</a:t>
            </a:r>
          </a:p>
          <a:p>
            <a:pPr marL="514350" indent="-514350">
              <a:buAutoNum type="arabicParenBoth"/>
            </a:pPr>
            <a:r>
              <a:rPr lang="en-US" dirty="0"/>
              <a:t>Features, which vary by task but refer to any other particular structures of interest </a:t>
            </a:r>
          </a:p>
        </p:txBody>
      </p:sp>
    </p:spTree>
    <p:extLst>
      <p:ext uri="{BB962C8B-B14F-4D97-AF65-F5344CB8AC3E}">
        <p14:creationId xmlns:p14="http://schemas.microsoft.com/office/powerpoint/2010/main" val="3186334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 low-level, we think of attributes, or specific properties that are visually encoded. </a:t>
            </a:r>
          </a:p>
          <a:p>
            <a:r>
              <a:rPr lang="en-US" dirty="0"/>
              <a:t>When only one attribute is of interest, the user can either focus on the distribution for that attribute, or the extremes (max / min)</a:t>
            </a:r>
          </a:p>
          <a:p>
            <a:r>
              <a:rPr lang="en-US" dirty="0"/>
              <a:t>When more than one attribute is of interest, the user can look for a dependency, correlation, or similarity. </a:t>
            </a:r>
          </a:p>
          <a:p>
            <a:r>
              <a:rPr lang="en-US" dirty="0"/>
              <a:t>Note, that each of these targets are abstract, meaning they are general ideas around which we can build visualizations. Each of these targets could also be spoken about in domain terms (for example, the cellular analysis example from before). Our goal with Task Abstraction is to move from those domain terms to these abstract terms.   </a:t>
            </a:r>
          </a:p>
        </p:txBody>
      </p:sp>
    </p:spTree>
    <p:extLst>
      <p:ext uri="{BB962C8B-B14F-4D97-AF65-F5344CB8AC3E}">
        <p14:creationId xmlns:p14="http://schemas.microsoft.com/office/powerpoint/2010/main" val="315495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but not least, there are some targets that only  pertain to specific types of data. </a:t>
            </a:r>
          </a:p>
          <a:p>
            <a:r>
              <a:rPr lang="en-US" dirty="0"/>
              <a:t>For example, When a user is concerned with network data their target could be topology (structure), or specific paths in a network.</a:t>
            </a:r>
          </a:p>
          <a:p>
            <a:r>
              <a:rPr lang="en-US" dirty="0"/>
              <a:t>Or when a user is concerned with spatial data their target could be geometric shapes (for example, comparing two different shapes). </a:t>
            </a:r>
          </a:p>
          <a:p>
            <a:r>
              <a:rPr lang="en-US" dirty="0"/>
              <a:t>  </a:t>
            </a:r>
          </a:p>
        </p:txBody>
      </p:sp>
    </p:spTree>
    <p:extLst>
      <p:ext uri="{BB962C8B-B14F-4D97-AF65-F5344CB8AC3E}">
        <p14:creationId xmlns:p14="http://schemas.microsoft.com/office/powerpoint/2010/main" val="1228764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sums up targets. Any questions? </a:t>
            </a:r>
          </a:p>
          <a:p>
            <a:endParaRPr lang="en-US" dirty="0"/>
          </a:p>
          <a:p>
            <a:r>
              <a:rPr lang="en-US" dirty="0"/>
              <a:t>Take a few minutes to look brainstorm examples of these different types of targets and the domain task they might come from. </a:t>
            </a:r>
          </a:p>
        </p:txBody>
      </p:sp>
    </p:spTree>
    <p:extLst>
      <p:ext uri="{BB962C8B-B14F-4D97-AF65-F5344CB8AC3E}">
        <p14:creationId xmlns:p14="http://schemas.microsoft.com/office/powerpoint/2010/main" val="2314010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covered the various definitions and principles, let’s walk through a task abstraction. </a:t>
            </a:r>
          </a:p>
        </p:txBody>
      </p:sp>
    </p:spTree>
    <p:extLst>
      <p:ext uri="{BB962C8B-B14F-4D97-AF65-F5344CB8AC3E}">
        <p14:creationId xmlns:p14="http://schemas.microsoft.com/office/powerpoint/2010/main" val="3048312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Task abstraction is defined as the process of …. </a:t>
            </a:r>
          </a:p>
          <a:p>
            <a:r>
              <a:rPr lang="en-US" dirty="0"/>
              <a:t>For example, &lt;next&gt; </a:t>
            </a:r>
          </a:p>
        </p:txBody>
      </p:sp>
    </p:spTree>
    <p:extLst>
      <p:ext uri="{BB962C8B-B14F-4D97-AF65-F5344CB8AC3E}">
        <p14:creationId xmlns:p14="http://schemas.microsoft.com/office/powerpoint/2010/main" val="2138846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3472759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9198892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1897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what about targets? Can you identify the target or targets of this analysis? </a:t>
            </a:r>
          </a:p>
        </p:txBody>
      </p:sp>
    </p:spTree>
    <p:extLst>
      <p:ext uri="{BB962C8B-B14F-4D97-AF65-F5344CB8AC3E}">
        <p14:creationId xmlns:p14="http://schemas.microsoft.com/office/powerpoint/2010/main" val="19962481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what about targets? Can you identify the target or targets of this analysis? </a:t>
            </a:r>
          </a:p>
        </p:txBody>
      </p:sp>
    </p:spTree>
    <p:extLst>
      <p:ext uri="{BB962C8B-B14F-4D97-AF65-F5344CB8AC3E}">
        <p14:creationId xmlns:p14="http://schemas.microsoft.com/office/powerpoint/2010/main" val="2543149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8070042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41939697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14834172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our example from before where we had the biologist, and the visualization designer. </a:t>
            </a:r>
          </a:p>
          <a:p>
            <a:endParaRPr lang="en-US" dirty="0"/>
          </a:p>
          <a:p>
            <a:r>
              <a:rPr lang="en-US" dirty="0"/>
              <a:t>Given this domain task, and the visualization task we’ve identified, can you abstract what high, medium, and low level actions we need our visualization to support? </a:t>
            </a:r>
          </a:p>
        </p:txBody>
      </p:sp>
    </p:spTree>
    <p:extLst>
      <p:ext uri="{BB962C8B-B14F-4D97-AF65-F5344CB8AC3E}">
        <p14:creationId xmlns:p14="http://schemas.microsoft.com/office/powerpoint/2010/main" val="2883752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951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were working with a biologist, it would be the process of going from the biologist telling you they need a visualization to help them perform cellular analysis to you as the visualization designer determining that what the biologist needs is a visualization that allows them to compare measure A to measure B over time.</a:t>
            </a:r>
          </a:p>
          <a:p>
            <a:r>
              <a:rPr lang="en-US" dirty="0"/>
              <a:t>&lt;next&gt;  </a:t>
            </a:r>
          </a:p>
        </p:txBody>
      </p:sp>
    </p:spTree>
    <p:extLst>
      <p:ext uri="{BB962C8B-B14F-4D97-AF65-F5344CB8AC3E}">
        <p14:creationId xmlns:p14="http://schemas.microsoft.com/office/powerpoint/2010/main" val="656721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00269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989863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19343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7352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why is this important? </a:t>
            </a:r>
          </a:p>
          <a:p>
            <a:r>
              <a:rPr lang="en-US" dirty="0"/>
              <a:t>Because we need to be able to translate the domain specific terms our end users use into visualization specific tasks. This is important because different visualizations support different tasks. </a:t>
            </a:r>
          </a:p>
          <a:p>
            <a:r>
              <a:rPr lang="en-US" dirty="0"/>
              <a:t>In other words, understanding what fine-grained or low-level tasks a visualization tool needs to support, informs what type of visual encodings are appropriate later in the design pipeline. </a:t>
            </a:r>
          </a:p>
          <a:p>
            <a:r>
              <a:rPr lang="en-US" dirty="0"/>
              <a:t>Let’s look at a few examples.  </a:t>
            </a:r>
          </a:p>
        </p:txBody>
      </p:sp>
    </p:spTree>
    <p:extLst>
      <p:ext uri="{BB962C8B-B14F-4D97-AF65-F5344CB8AC3E}">
        <p14:creationId xmlns:p14="http://schemas.microsoft.com/office/powerpoint/2010/main" val="215707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Consider this scenario, a business person is your end user and the domain task they need a visualization to support is &lt;read&gt; </a:t>
            </a:r>
          </a:p>
          <a:p>
            <a:r>
              <a:rPr lang="en-US" dirty="0"/>
              <a:t>Well, there are various visual encodings we could use to do this. </a:t>
            </a:r>
          </a:p>
        </p:txBody>
      </p:sp>
    </p:spTree>
    <p:extLst>
      <p:ext uri="{BB962C8B-B14F-4D97-AF65-F5344CB8AC3E}">
        <p14:creationId xmlns:p14="http://schemas.microsoft.com/office/powerpoint/2010/main" val="1638569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each of these visualizations show? What task would you use each for?</a:t>
            </a:r>
          </a:p>
          <a:p>
            <a:endParaRPr lang="en-US" dirty="0"/>
          </a:p>
          <a:p>
            <a:r>
              <a:rPr lang="en-US" dirty="0"/>
              <a:t>We can show how which product was sold the most of with a box plot that shows the distributions of daily product sales over the last year. </a:t>
            </a:r>
          </a:p>
          <a:p>
            <a:r>
              <a:rPr lang="en-US" dirty="0"/>
              <a:t>Or we could use a pie chart which shows how much of total sales each product was responsible for in the last year. </a:t>
            </a:r>
          </a:p>
          <a:p>
            <a:r>
              <a:rPr lang="en-US" dirty="0"/>
              <a:t>The appropriate visualization to use depends on the low-level task we need to support. </a:t>
            </a:r>
          </a:p>
          <a:p>
            <a:endParaRPr lang="en-US" dirty="0"/>
          </a:p>
        </p:txBody>
      </p:sp>
    </p:spTree>
    <p:extLst>
      <p:ext uri="{BB962C8B-B14F-4D97-AF65-F5344CB8AC3E}">
        <p14:creationId xmlns:p14="http://schemas.microsoft.com/office/powerpoint/2010/main" val="3607477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9437046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5364615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85687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249440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087671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963991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9234351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884789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993126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0498705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5920892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287015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472348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208983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735620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Title &amp; Bullets">
    <p:bg>
      <p:bgPr>
        <a:solidFill>
          <a:srgbClr val="000000"/>
        </a:solidFill>
        <a:effectLst/>
      </p:bgPr>
    </p:bg>
    <p:spTree>
      <p:nvGrpSpPr>
        <p:cNvPr id="1" name=""/>
        <p:cNvGrpSpPr/>
        <p:nvPr/>
      </p:nvGrpSpPr>
      <p:grpSpPr>
        <a:xfrm>
          <a:off x="0" y="0"/>
          <a:ext cx="0" cy="0"/>
          <a:chOff x="0" y="0"/>
          <a:chExt cx="0" cy="0"/>
        </a:xfrm>
      </p:grpSpPr>
      <p:sp>
        <p:nvSpPr>
          <p:cNvPr id="176" name="Title Text"/>
          <p:cNvSpPr txBox="1">
            <a:spLocks noGrp="1"/>
          </p:cNvSpPr>
          <p:nvPr>
            <p:ph type="title"/>
          </p:nvPr>
        </p:nvSpPr>
        <p:spPr>
          <a:xfrm>
            <a:off x="2387600" y="355600"/>
            <a:ext cx="19621500" cy="3429000"/>
          </a:xfrm>
          <a:prstGeom prst="rect">
            <a:avLst/>
          </a:prstGeom>
        </p:spPr>
        <p:txBody>
          <a:bodyPr/>
          <a:lstStyle>
            <a:lvl1pPr>
              <a:defRPr sz="11800">
                <a:solidFill>
                  <a:srgbClr val="FFFFFF"/>
                </a:solidFill>
              </a:defRPr>
            </a:lvl1pPr>
          </a:lstStyle>
          <a:p>
            <a:r>
              <a:t>Title Text</a:t>
            </a:r>
          </a:p>
        </p:txBody>
      </p:sp>
      <p:sp>
        <p:nvSpPr>
          <p:cNvPr id="177" name="Body Level One…"/>
          <p:cNvSpPr txBox="1">
            <a:spLocks noGrp="1"/>
          </p:cNvSpPr>
          <p:nvPr>
            <p:ph type="body" idx="1"/>
          </p:nvPr>
        </p:nvSpPr>
        <p:spPr>
          <a:xfrm>
            <a:off x="2387600" y="3898900"/>
            <a:ext cx="19621500" cy="8039100"/>
          </a:xfrm>
          <a:prstGeom prst="rect">
            <a:avLst/>
          </a:prstGeom>
        </p:spPr>
        <p:txBody>
          <a:bodyPr/>
          <a:lstStyle>
            <a:lvl1pPr marL="889000" indent="-571500">
              <a:spcBef>
                <a:spcPts val="3400"/>
              </a:spcBef>
              <a:defRPr sz="5800">
                <a:solidFill>
                  <a:srgbClr val="FFFFFF"/>
                </a:solidFill>
              </a:defRPr>
            </a:lvl1pPr>
            <a:lvl2pPr marL="1333500" indent="-571500">
              <a:spcBef>
                <a:spcPts val="3400"/>
              </a:spcBef>
              <a:defRPr sz="5800">
                <a:solidFill>
                  <a:srgbClr val="FFFFFF"/>
                </a:solidFill>
              </a:defRPr>
            </a:lvl2pPr>
            <a:lvl3pPr marL="1778000" indent="-571500">
              <a:spcBef>
                <a:spcPts val="3400"/>
              </a:spcBef>
              <a:defRPr sz="5800">
                <a:solidFill>
                  <a:srgbClr val="FFFFFF"/>
                </a:solidFill>
              </a:defRPr>
            </a:lvl3pPr>
            <a:lvl4pPr marL="2222500" indent="-571500">
              <a:spcBef>
                <a:spcPts val="3400"/>
              </a:spcBef>
              <a:defRPr sz="5800">
                <a:solidFill>
                  <a:srgbClr val="FFFFFF"/>
                </a:solidFill>
              </a:defRPr>
            </a:lvl4pPr>
            <a:lvl5pPr marL="2667000" indent="-571500">
              <a:spcBef>
                <a:spcPts val="3400"/>
              </a:spcBef>
              <a:defRPr sz="5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xfrm>
            <a:off x="11976100"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7322838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2_Title &amp; Bullets">
    <p:bg>
      <p:bgPr>
        <a:solidFill>
          <a:srgbClr val="000000"/>
        </a:solidFill>
        <a:effectLst/>
      </p:bgPr>
    </p:bg>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387600" y="368300"/>
            <a:ext cx="19621500" cy="3429000"/>
          </a:xfrm>
          <a:prstGeom prst="rect">
            <a:avLst/>
          </a:prstGeom>
        </p:spPr>
        <p:txBody>
          <a:bodyPr/>
          <a:lstStyle>
            <a:lvl1pPr>
              <a:defRPr>
                <a:solidFill>
                  <a:srgbClr val="EBEBEB"/>
                </a:solidFill>
              </a:defRPr>
            </a:lvl1pPr>
          </a:lstStyle>
          <a:p>
            <a:r>
              <a:t>Title Text</a:t>
            </a:r>
          </a:p>
        </p:txBody>
      </p:sp>
      <p:sp>
        <p:nvSpPr>
          <p:cNvPr id="186"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BEBEB"/>
                </a:solidFill>
              </a:defRPr>
            </a:lvl1pPr>
            <a:lvl2pPr marL="1333500" indent="-571500">
              <a:spcBef>
                <a:spcPts val="3500"/>
              </a:spcBef>
              <a:defRPr>
                <a:solidFill>
                  <a:srgbClr val="EBEBEB"/>
                </a:solidFill>
              </a:defRPr>
            </a:lvl2pPr>
            <a:lvl3pPr marL="1778000" indent="-571500">
              <a:spcBef>
                <a:spcPts val="3500"/>
              </a:spcBef>
              <a:defRPr>
                <a:solidFill>
                  <a:srgbClr val="EBEBEB"/>
                </a:solidFill>
              </a:defRPr>
            </a:lvl3pPr>
            <a:lvl4pPr marL="2222500" indent="-571500">
              <a:spcBef>
                <a:spcPts val="3500"/>
              </a:spcBef>
              <a:defRPr>
                <a:solidFill>
                  <a:srgbClr val="EBEBEB"/>
                </a:solidFill>
              </a:defRPr>
            </a:lvl4pPr>
            <a:lvl5pPr marL="2667000" indent="-571500">
              <a:spcBef>
                <a:spcPts val="350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187"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75864726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Bullets copy 1">
    <p:bg>
      <p:bgPr>
        <a:solidFill>
          <a:srgbClr val="000000"/>
        </a:solidFill>
        <a:effectLst/>
      </p:bgPr>
    </p:bg>
    <p:spTree>
      <p:nvGrpSpPr>
        <p:cNvPr id="1" name=""/>
        <p:cNvGrpSpPr/>
        <p:nvPr/>
      </p:nvGrpSpPr>
      <p:grpSpPr>
        <a:xfrm>
          <a:off x="0" y="0"/>
          <a:ext cx="0" cy="0"/>
          <a:chOff x="0" y="0"/>
          <a:chExt cx="0" cy="0"/>
        </a:xfrm>
      </p:grpSpPr>
      <p:sp>
        <p:nvSpPr>
          <p:cNvPr id="194"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195"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6615260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Bullets copy 5">
    <p:bg>
      <p:bgPr>
        <a:solidFill>
          <a:srgbClr val="000000"/>
        </a:solidFill>
        <a:effectLst/>
      </p:bgPr>
    </p:bg>
    <p:spTree>
      <p:nvGrpSpPr>
        <p:cNvPr id="1" name=""/>
        <p:cNvGrpSpPr/>
        <p:nvPr/>
      </p:nvGrpSpPr>
      <p:grpSpPr>
        <a:xfrm>
          <a:off x="0" y="0"/>
          <a:ext cx="0" cy="0"/>
          <a:chOff x="0" y="0"/>
          <a:chExt cx="0" cy="0"/>
        </a:xfrm>
      </p:grpSpPr>
      <p:sp>
        <p:nvSpPr>
          <p:cNvPr id="203"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204"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05"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01631317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copy 6">
    <p:bg>
      <p:bgPr>
        <a:solidFill>
          <a:srgbClr val="000000"/>
        </a:solidFill>
        <a:effectLst/>
      </p:bgPr>
    </p:bg>
    <p:spTree>
      <p:nvGrpSpPr>
        <p:cNvPr id="1" name=""/>
        <p:cNvGrpSpPr/>
        <p:nvPr/>
      </p:nvGrpSpPr>
      <p:grpSpPr>
        <a:xfrm>
          <a:off x="0" y="0"/>
          <a:ext cx="0" cy="0"/>
          <a:chOff x="0" y="0"/>
          <a:chExt cx="0" cy="0"/>
        </a:xfrm>
      </p:grpSpPr>
      <p:sp>
        <p:nvSpPr>
          <p:cNvPr id="212"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213"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14"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7321122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copy 2">
    <p:bg>
      <p:bgPr>
        <a:solidFill>
          <a:srgbClr val="000000"/>
        </a:solidFill>
        <a:effectLst/>
      </p:bgPr>
    </p:bg>
    <p:spTree>
      <p:nvGrpSpPr>
        <p:cNvPr id="1" name=""/>
        <p:cNvGrpSpPr/>
        <p:nvPr/>
      </p:nvGrpSpPr>
      <p:grpSpPr>
        <a:xfrm>
          <a:off x="0" y="0"/>
          <a:ext cx="0" cy="0"/>
          <a:chOff x="0" y="0"/>
          <a:chExt cx="0" cy="0"/>
        </a:xfrm>
      </p:grpSpPr>
      <p:sp>
        <p:nvSpPr>
          <p:cNvPr id="221" name="Title Text"/>
          <p:cNvSpPr txBox="1">
            <a:spLocks noGrp="1"/>
          </p:cNvSpPr>
          <p:nvPr>
            <p:ph type="title"/>
          </p:nvPr>
        </p:nvSpPr>
        <p:spPr>
          <a:xfrm>
            <a:off x="2387600" y="368300"/>
            <a:ext cx="19621500" cy="3429000"/>
          </a:xfrm>
          <a:prstGeom prst="rect">
            <a:avLst/>
          </a:prstGeom>
        </p:spPr>
        <p:txBody>
          <a:bodyPr/>
          <a:lstStyle>
            <a:lvl1pPr>
              <a:defRPr>
                <a:solidFill>
                  <a:srgbClr val="EBEBEB"/>
                </a:solidFill>
              </a:defRPr>
            </a:lvl1pPr>
          </a:lstStyle>
          <a:p>
            <a:r>
              <a:t>Title Text</a:t>
            </a:r>
          </a:p>
        </p:txBody>
      </p:sp>
      <p:sp>
        <p:nvSpPr>
          <p:cNvPr id="222"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BEBEB"/>
                </a:solidFill>
              </a:defRPr>
            </a:lvl1pPr>
            <a:lvl2pPr marL="1333500" indent="-571500">
              <a:spcBef>
                <a:spcPts val="3500"/>
              </a:spcBef>
              <a:defRPr>
                <a:solidFill>
                  <a:srgbClr val="EBEBEB"/>
                </a:solidFill>
              </a:defRPr>
            </a:lvl2pPr>
            <a:lvl3pPr marL="1778000" indent="-571500">
              <a:spcBef>
                <a:spcPts val="3500"/>
              </a:spcBef>
              <a:defRPr>
                <a:solidFill>
                  <a:srgbClr val="EBEBEB"/>
                </a:solidFill>
              </a:defRPr>
            </a:lvl3pPr>
            <a:lvl4pPr marL="2222500" indent="-571500">
              <a:spcBef>
                <a:spcPts val="3500"/>
              </a:spcBef>
              <a:defRPr>
                <a:solidFill>
                  <a:srgbClr val="EBEBEB"/>
                </a:solidFill>
              </a:defRPr>
            </a:lvl4pPr>
            <a:lvl5pPr marL="2667000" indent="-571500">
              <a:spcBef>
                <a:spcPts val="350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223"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0836821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1_Title &amp; Bullets copy">
    <p:bg>
      <p:bgPr>
        <a:solidFill>
          <a:srgbClr val="000000"/>
        </a:solid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2387600" y="368300"/>
            <a:ext cx="19621500" cy="3429000"/>
          </a:xfrm>
          <a:prstGeom prst="rect">
            <a:avLst/>
          </a:prstGeom>
        </p:spPr>
        <p:txBody>
          <a:bodyPr/>
          <a:lstStyle>
            <a:lvl1pPr>
              <a:defRPr>
                <a:solidFill>
                  <a:srgbClr val="EBEBEB"/>
                </a:solidFill>
              </a:defRPr>
            </a:lvl1pPr>
          </a:lstStyle>
          <a:p>
            <a:r>
              <a:t>Title Text</a:t>
            </a:r>
          </a:p>
        </p:txBody>
      </p:sp>
      <p:sp>
        <p:nvSpPr>
          <p:cNvPr id="231"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BEBEB"/>
                </a:solidFill>
              </a:defRPr>
            </a:lvl1pPr>
            <a:lvl2pPr marL="1333500" indent="-571500">
              <a:spcBef>
                <a:spcPts val="3500"/>
              </a:spcBef>
              <a:defRPr>
                <a:solidFill>
                  <a:srgbClr val="EBEBEB"/>
                </a:solidFill>
              </a:defRPr>
            </a:lvl2pPr>
            <a:lvl3pPr marL="1778000" indent="-571500">
              <a:spcBef>
                <a:spcPts val="3500"/>
              </a:spcBef>
              <a:defRPr>
                <a:solidFill>
                  <a:srgbClr val="EBEBEB"/>
                </a:solidFill>
              </a:defRPr>
            </a:lvl3pPr>
            <a:lvl4pPr marL="2222500" indent="-571500">
              <a:spcBef>
                <a:spcPts val="3500"/>
              </a:spcBef>
              <a:defRPr>
                <a:solidFill>
                  <a:srgbClr val="EBEBEB"/>
                </a:solidFill>
              </a:defRPr>
            </a:lvl4pPr>
            <a:lvl5pPr marL="2667000" indent="-571500">
              <a:spcBef>
                <a:spcPts val="350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98183685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3_Title &amp; Bullets">
    <p:bg>
      <p:bgPr>
        <a:solidFill>
          <a:srgbClr val="000000"/>
        </a:solidFill>
        <a:effectLst/>
      </p:bgPr>
    </p:bg>
    <p:spTree>
      <p:nvGrpSpPr>
        <p:cNvPr id="1" name=""/>
        <p:cNvGrpSpPr/>
        <p:nvPr/>
      </p:nvGrpSpPr>
      <p:grpSpPr>
        <a:xfrm>
          <a:off x="0" y="0"/>
          <a:ext cx="0" cy="0"/>
          <a:chOff x="0" y="0"/>
          <a:chExt cx="0" cy="0"/>
        </a:xfrm>
      </p:grpSpPr>
      <p:sp>
        <p:nvSpPr>
          <p:cNvPr id="239" name="Title Text"/>
          <p:cNvSpPr txBox="1">
            <a:spLocks noGrp="1"/>
          </p:cNvSpPr>
          <p:nvPr>
            <p:ph type="title"/>
          </p:nvPr>
        </p:nvSpPr>
        <p:spPr>
          <a:xfrm>
            <a:off x="2387600" y="368300"/>
            <a:ext cx="19621500" cy="3429000"/>
          </a:xfrm>
          <a:prstGeom prst="rect">
            <a:avLst/>
          </a:prstGeom>
        </p:spPr>
        <p:txBody>
          <a:bodyPr/>
          <a:lstStyle>
            <a:lvl1pPr>
              <a:defRPr>
                <a:solidFill>
                  <a:srgbClr val="ECECEC"/>
                </a:solidFill>
              </a:defRPr>
            </a:lvl1pPr>
          </a:lstStyle>
          <a:p>
            <a:r>
              <a:t>Title Text</a:t>
            </a:r>
          </a:p>
        </p:txBody>
      </p:sp>
      <p:sp>
        <p:nvSpPr>
          <p:cNvPr id="240" name="Body Level One…"/>
          <p:cNvSpPr txBox="1">
            <a:spLocks noGrp="1"/>
          </p:cNvSpPr>
          <p:nvPr>
            <p:ph type="body" idx="1"/>
          </p:nvPr>
        </p:nvSpPr>
        <p:spPr>
          <a:xfrm>
            <a:off x="2387600" y="3886200"/>
            <a:ext cx="19621500" cy="8039100"/>
          </a:xfrm>
          <a:prstGeom prst="rect">
            <a:avLst/>
          </a:prstGeom>
        </p:spPr>
        <p:txBody>
          <a:bodyPr/>
          <a:lstStyle>
            <a:lvl1pPr marL="889000" indent="-571500">
              <a:spcBef>
                <a:spcPts val="3500"/>
              </a:spcBef>
              <a:defRPr>
                <a:solidFill>
                  <a:srgbClr val="ECECEC"/>
                </a:solidFill>
              </a:defRPr>
            </a:lvl1pPr>
            <a:lvl2pPr marL="1333500" indent="-571500">
              <a:spcBef>
                <a:spcPts val="3500"/>
              </a:spcBef>
              <a:defRPr>
                <a:solidFill>
                  <a:srgbClr val="ECECEC"/>
                </a:solidFill>
              </a:defRPr>
            </a:lvl2pPr>
            <a:lvl3pPr marL="1778000" indent="-571500">
              <a:spcBef>
                <a:spcPts val="3500"/>
              </a:spcBef>
              <a:defRPr>
                <a:solidFill>
                  <a:srgbClr val="ECECEC"/>
                </a:solidFill>
              </a:defRPr>
            </a:lvl3pPr>
            <a:lvl4pPr marL="2222500" indent="-571500">
              <a:spcBef>
                <a:spcPts val="3500"/>
              </a:spcBef>
              <a:defRPr>
                <a:solidFill>
                  <a:srgbClr val="ECECEC"/>
                </a:solidFill>
              </a:defRPr>
            </a:lvl4pPr>
            <a:lvl5pPr marL="2667000" indent="-571500">
              <a:spcBef>
                <a:spcPts val="350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xfrm>
            <a:off x="11985625" y="130810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86357194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1_Title &amp; Bullets copy 2">
    <p:bg>
      <p:bgPr>
        <a:solidFill>
          <a:srgbClr val="000000"/>
        </a:solidFill>
        <a:effectLst/>
      </p:bgPr>
    </p:bg>
    <p:spTree>
      <p:nvGrpSpPr>
        <p:cNvPr id="1" name=""/>
        <p:cNvGrpSpPr/>
        <p:nvPr/>
      </p:nvGrpSpPr>
      <p:grpSpPr>
        <a:xfrm>
          <a:off x="0" y="0"/>
          <a:ext cx="0" cy="0"/>
          <a:chOff x="0" y="0"/>
          <a:chExt cx="0" cy="0"/>
        </a:xfrm>
      </p:grpSpPr>
      <p:sp>
        <p:nvSpPr>
          <p:cNvPr id="248" name="Title Text"/>
          <p:cNvSpPr txBox="1">
            <a:spLocks noGrp="1"/>
          </p:cNvSpPr>
          <p:nvPr>
            <p:ph type="title"/>
          </p:nvPr>
        </p:nvSpPr>
        <p:spPr>
          <a:xfrm>
            <a:off x="2387600" y="368300"/>
            <a:ext cx="19621500" cy="3429000"/>
          </a:xfrm>
          <a:prstGeom prst="rect">
            <a:avLst/>
          </a:prstGeom>
        </p:spPr>
        <p:txBody>
          <a:bodyPr/>
          <a:lstStyle>
            <a:lvl1pPr>
              <a:defRPr>
                <a:solidFill>
                  <a:srgbClr val="FFFFFF"/>
                </a:solidFill>
              </a:defRPr>
            </a:lvl1pPr>
          </a:lstStyle>
          <a:p>
            <a:r>
              <a:t>Title Text</a:t>
            </a:r>
          </a:p>
        </p:txBody>
      </p:sp>
      <p:sp>
        <p:nvSpPr>
          <p:cNvPr id="249" name="Body Level One…"/>
          <p:cNvSpPr txBox="1">
            <a:spLocks noGrp="1"/>
          </p:cNvSpPr>
          <p:nvPr>
            <p:ph type="body" idx="1"/>
          </p:nvPr>
        </p:nvSpPr>
        <p:spPr>
          <a:xfrm>
            <a:off x="2387600" y="3911600"/>
            <a:ext cx="19621500" cy="8039100"/>
          </a:xfrm>
          <a:prstGeom prst="rect">
            <a:avLst/>
          </a:prstGeom>
        </p:spPr>
        <p:txBody>
          <a:bodyPr/>
          <a:lstStyle>
            <a:lvl1pPr marL="889000" indent="-571500">
              <a:spcBef>
                <a:spcPts val="3500"/>
              </a:spcBef>
              <a:defRPr>
                <a:solidFill>
                  <a:srgbClr val="FFFFFF"/>
                </a:solidFill>
              </a:defRPr>
            </a:lvl1pPr>
            <a:lvl2pPr marL="1333500" indent="-571500">
              <a:spcBef>
                <a:spcPts val="3500"/>
              </a:spcBef>
              <a:defRPr>
                <a:solidFill>
                  <a:srgbClr val="FFFFFF"/>
                </a:solidFill>
              </a:defRPr>
            </a:lvl2pPr>
            <a:lvl3pPr marL="1778000" indent="-571500">
              <a:spcBef>
                <a:spcPts val="3500"/>
              </a:spcBef>
              <a:defRPr>
                <a:solidFill>
                  <a:srgbClr val="FFFFFF"/>
                </a:solidFill>
              </a:defRPr>
            </a:lvl3pPr>
            <a:lvl4pPr marL="2222500" indent="-571500">
              <a:spcBef>
                <a:spcPts val="3500"/>
              </a:spcBef>
              <a:defRPr>
                <a:solidFill>
                  <a:srgbClr val="FFFFFF"/>
                </a:solidFill>
              </a:defRPr>
            </a:lvl4pPr>
            <a:lvl5pPr marL="2667000" indent="-571500">
              <a:spcBef>
                <a:spcPts val="3500"/>
              </a:spcBef>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0" name="Slide Number"/>
          <p:cNvSpPr txBox="1">
            <a:spLocks noGrp="1"/>
          </p:cNvSpPr>
          <p:nvPr>
            <p:ph type="sldNum" sz="quarter" idx="2"/>
          </p:nvPr>
        </p:nvSpPr>
        <p:spPr>
          <a:xfrm>
            <a:off x="11985625" y="13093700"/>
            <a:ext cx="419100" cy="457200"/>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02029630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7" r:id="rId5"/>
    <p:sldLayoutId id="2147483658" r:id="rId6"/>
    <p:sldLayoutId id="2147483659" r:id="rId7"/>
    <p:sldLayoutId id="2147483660" r:id="rId8"/>
    <p:sldLayoutId id="2147483662"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lgn="ctr" defTabSz="825500">
              <a:defRPr sz="2400">
                <a:latin typeface="+mj-lt"/>
                <a:ea typeface="+mj-ea"/>
                <a:cs typeface="+mj-cs"/>
                <a:sym typeface="Gill Sans"/>
              </a:defRPr>
            </a:lvl1pPr>
          </a:lstStyle>
          <a:p>
            <a:fld id="{86CB4B4D-7CA3-9044-876B-883B54F8677D}" type="slidenum">
              <a:t>‹#›</a:t>
            </a:fld>
            <a:endParaRPr/>
          </a:p>
        </p:txBody>
      </p:sp>
    </p:spTree>
    <p:extLst>
      <p:ext uri="{BB962C8B-B14F-4D97-AF65-F5344CB8AC3E}">
        <p14:creationId xmlns:p14="http://schemas.microsoft.com/office/powerpoint/2010/main" val="2420254534"/>
      </p:ext>
    </p:extLst>
  </p:cSld>
  <p:clrMap bg1="lt1" tx1="dk1" bg2="lt2" tx2="dk2" accent1="accent1" accent2="accent2" accent3="accent3" accent4="accent4" accent5="accent5" accent6="accent6" hlink="hlink" folHlink="folHlink"/>
  <p:sldLayoutIdLst>
    <p:sldLayoutId id="2147483766" r:id="rId1"/>
    <p:sldLayoutId id="2147483768" r:id="rId2"/>
    <p:sldLayoutId id="2147483769" r:id="rId3"/>
    <p:sldLayoutId id="2147483770" r:id="rId4"/>
    <p:sldLayoutId id="2147483771"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2"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datavizproject.com/" TargetMode="Externa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datavizproject.com/"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hyperlink" Target="https://datavizproject.com/" TargetMode="External"/><Relationship Id="rId3" Type="http://schemas.openxmlformats.org/officeDocument/2006/relationships/image" Target="../media/image23.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datavizproject.com/"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datavizproject.com/" TargetMode="External"/><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8" Type="http://schemas.openxmlformats.org/officeDocument/2006/relationships/hyperlink" Target="https://datavizproject.com/" TargetMode="External"/><Relationship Id="rId3"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3.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5.tif"/><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43.tif"/><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3.tif"/></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www.floridamuseum.ufl.edu/science/at-last-butterflies-get-a-bigger-better-evolutionary-tree/" TargetMode="External"/><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46.jpeg"/><Relationship Id="rId5" Type="http://schemas.openxmlformats.org/officeDocument/2006/relationships/image" Target="../media/image44.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5.tif"/><Relationship Id="rId4" Type="http://schemas.openxmlformats.org/officeDocument/2006/relationships/image" Target="../media/image43.tif"/></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42.png"/><Relationship Id="rId5" Type="http://schemas.openxmlformats.org/officeDocument/2006/relationships/image" Target="../media/image48.tif"/><Relationship Id="rId4" Type="http://schemas.openxmlformats.org/officeDocument/2006/relationships/image" Target="../media/image43.tif"/></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44.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8" Type="http://schemas.openxmlformats.org/officeDocument/2006/relationships/hyperlink" Target="https://www.floridamuseum.ufl.edu/science/at-last-butterflies-get-a-bigger-better-evolutionary-tree/" TargetMode="External"/><Relationship Id="rId3" Type="http://schemas.openxmlformats.org/officeDocument/2006/relationships/image" Target="../media/image30.png"/><Relationship Id="rId7" Type="http://schemas.openxmlformats.org/officeDocument/2006/relationships/image" Target="../media/image46.jpe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45.tif"/><Relationship Id="rId5" Type="http://schemas.openxmlformats.org/officeDocument/2006/relationships/image" Target="../media/image43.tif"/><Relationship Id="rId4" Type="http://schemas.openxmlformats.org/officeDocument/2006/relationships/image" Target="../media/image50.png"/><Relationship Id="rId9"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36.png"/><Relationship Id="rId5" Type="http://schemas.openxmlformats.org/officeDocument/2006/relationships/image" Target="../media/image3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3.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1.png"/><Relationship Id="rId4" Type="http://schemas.openxmlformats.org/officeDocument/2006/relationships/image" Target="../media/image53.svg"/></Relationships>
</file>

<file path=ppt/slides/_rels/slide5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2.png"/><Relationship Id="rId7"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2.png"/><Relationship Id="rId7"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2.png"/><Relationship Id="rId7"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2.png"/><Relationship Id="rId7"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2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5.svg"/><Relationship Id="rId2" Type="http://schemas.openxmlformats.org/officeDocument/2006/relationships/notesSlide" Target="../notesSlides/notesSlide55.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1.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5.svg"/><Relationship Id="rId2" Type="http://schemas.openxmlformats.org/officeDocument/2006/relationships/notesSlide" Target="../notesSlides/notesSlide56.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1.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55.sv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55.sv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0.svg"/><Relationship Id="rId2" Type="http://schemas.openxmlformats.org/officeDocument/2006/relationships/notesSlide" Target="../notesSlides/notesSlide60.xml"/><Relationship Id="rId1" Type="http://schemas.openxmlformats.org/officeDocument/2006/relationships/slideLayout" Target="../slideLayouts/slideLayout21.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4</a:t>
            </a:r>
            <a:r>
              <a:rPr dirty="0"/>
              <a:t>: </a:t>
            </a:r>
            <a:r>
              <a:rPr lang="en-US" dirty="0"/>
              <a:t>Task Abstraction</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1807270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699" y="7062705"/>
            <a:ext cx="4013200" cy="4013200"/>
          </a:xfrm>
          <a:prstGeom prst="rect">
            <a:avLst/>
          </a:prstGeom>
        </p:spPr>
      </p:pic>
    </p:spTree>
    <p:extLst>
      <p:ext uri="{BB962C8B-B14F-4D97-AF65-F5344CB8AC3E}">
        <p14:creationId xmlns:p14="http://schemas.microsoft.com/office/powerpoint/2010/main" val="2985612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13" name="Picture 12" descr="Chart, pie chart&#10;&#10;Description automatically generated">
            <a:extLst>
              <a:ext uri="{FF2B5EF4-FFF2-40B4-BE49-F238E27FC236}">
                <a16:creationId xmlns:a16="http://schemas.microsoft.com/office/drawing/2014/main" id="{26A76427-3079-1949-874E-B8ADFC8C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5793" y="6149232"/>
            <a:ext cx="6551507" cy="6437320"/>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5D44B9D2-829B-2045-B23A-CF76B46C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4136" y="5877052"/>
            <a:ext cx="7082863" cy="6981679"/>
          </a:xfrm>
          <a:prstGeom prst="rect">
            <a:avLst/>
          </a:prstGeom>
        </p:spPr>
      </p:pic>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 y="7062705"/>
            <a:ext cx="4013200" cy="4013200"/>
          </a:xfrm>
          <a:prstGeom prst="rect">
            <a:avLst/>
          </a:prstGeom>
        </p:spPr>
      </p:pic>
      <p:sp>
        <p:nvSpPr>
          <p:cNvPr id="14" name="TextBox 13">
            <a:extLst>
              <a:ext uri="{FF2B5EF4-FFF2-40B4-BE49-F238E27FC236}">
                <a16:creationId xmlns:a16="http://schemas.microsoft.com/office/drawing/2014/main" id="{5329BE73-09E8-6442-8616-7E491CD54AD5}"/>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Tree>
    <p:extLst>
      <p:ext uri="{BB962C8B-B14F-4D97-AF65-F5344CB8AC3E}">
        <p14:creationId xmlns:p14="http://schemas.microsoft.com/office/powerpoint/2010/main" val="3892847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13" name="Picture 12" descr="Chart, pie chart&#10;&#10;Description automatically generated">
            <a:extLst>
              <a:ext uri="{FF2B5EF4-FFF2-40B4-BE49-F238E27FC236}">
                <a16:creationId xmlns:a16="http://schemas.microsoft.com/office/drawing/2014/main" id="{26A76427-3079-1949-874E-B8ADFC8C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5793" y="6149232"/>
            <a:ext cx="6551507" cy="6437320"/>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5D44B9D2-829B-2045-B23A-CF76B46C56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4136" y="5877052"/>
            <a:ext cx="7082863" cy="6981679"/>
          </a:xfrm>
          <a:prstGeom prst="rect">
            <a:avLst/>
          </a:prstGeom>
        </p:spPr>
      </p:pic>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 y="7062705"/>
            <a:ext cx="4013200" cy="4013200"/>
          </a:xfrm>
          <a:prstGeom prst="rect">
            <a:avLst/>
          </a:prstGeom>
        </p:spPr>
      </p:pic>
      <p:sp>
        <p:nvSpPr>
          <p:cNvPr id="14" name="TextBox 13">
            <a:extLst>
              <a:ext uri="{FF2B5EF4-FFF2-40B4-BE49-F238E27FC236}">
                <a16:creationId xmlns:a16="http://schemas.microsoft.com/office/drawing/2014/main" id="{5329BE73-09E8-6442-8616-7E491CD54AD5}"/>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
        <p:nvSpPr>
          <p:cNvPr id="12" name="Key: an independent attribute that can be used as a unique index">
            <a:extLst>
              <a:ext uri="{FF2B5EF4-FFF2-40B4-BE49-F238E27FC236}">
                <a16:creationId xmlns:a16="http://schemas.microsoft.com/office/drawing/2014/main" id="{2F193BCF-4869-2140-B8DA-6A2DC9240A97}"/>
              </a:ext>
            </a:extLst>
          </p:cNvPr>
          <p:cNvSpPr/>
          <p:nvPr/>
        </p:nvSpPr>
        <p:spPr>
          <a:xfrm>
            <a:off x="17761405" y="6215851"/>
            <a:ext cx="6808682"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Compare part-to-whole</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6" name="Key: an independent attribute that can be used as a unique index">
            <a:extLst>
              <a:ext uri="{FF2B5EF4-FFF2-40B4-BE49-F238E27FC236}">
                <a16:creationId xmlns:a16="http://schemas.microsoft.com/office/drawing/2014/main" id="{587EB974-72DA-AD47-B208-B808354D6278}"/>
              </a:ext>
            </a:extLst>
          </p:cNvPr>
          <p:cNvSpPr/>
          <p:nvPr/>
        </p:nvSpPr>
        <p:spPr>
          <a:xfrm>
            <a:off x="11399388" y="6215851"/>
            <a:ext cx="6649476"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Compare distributions 	</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1334713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13" name="Picture 12" descr="Chart, pie chart&#10;&#10;Description automatically generated">
            <a:extLst>
              <a:ext uri="{FF2B5EF4-FFF2-40B4-BE49-F238E27FC236}">
                <a16:creationId xmlns:a16="http://schemas.microsoft.com/office/drawing/2014/main" id="{26A76427-3079-1949-874E-B8ADFC8C2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5793" y="6149232"/>
            <a:ext cx="6551507" cy="6437320"/>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5D44B9D2-829B-2045-B23A-CF76B46C562D}"/>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10824136" y="5877052"/>
            <a:ext cx="7082863" cy="6981679"/>
          </a:xfrm>
          <a:prstGeom prst="rect">
            <a:avLst/>
          </a:prstGeom>
        </p:spPr>
      </p:pic>
      <p:sp>
        <p:nvSpPr>
          <p:cNvPr id="17" name="Key: an independent attribute that can be used as a unique index">
            <a:extLst>
              <a:ext uri="{FF2B5EF4-FFF2-40B4-BE49-F238E27FC236}">
                <a16:creationId xmlns:a16="http://schemas.microsoft.com/office/drawing/2014/main" id="{8783E7CC-2B65-384F-B3DB-7FC6D29AA0EF}"/>
              </a:ext>
            </a:extLst>
          </p:cNvPr>
          <p:cNvSpPr/>
          <p:nvPr/>
        </p:nvSpPr>
        <p:spPr>
          <a:xfrm>
            <a:off x="4272628" y="6815015"/>
            <a:ext cx="6551507"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need to show my boss which product we sold the most of last year.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8" name="Graphic 17" descr="Office worker female outline">
            <a:extLst>
              <a:ext uri="{FF2B5EF4-FFF2-40B4-BE49-F238E27FC236}">
                <a16:creationId xmlns:a16="http://schemas.microsoft.com/office/drawing/2014/main" id="{C71DCD2F-7800-4846-A40F-B4A3C23EE8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699" y="7062705"/>
            <a:ext cx="4013200" cy="4013200"/>
          </a:xfrm>
          <a:prstGeom prst="rect">
            <a:avLst/>
          </a:prstGeom>
        </p:spPr>
      </p:pic>
      <p:sp>
        <p:nvSpPr>
          <p:cNvPr id="2" name="Curved Right Arrow 1">
            <a:extLst>
              <a:ext uri="{FF2B5EF4-FFF2-40B4-BE49-F238E27FC236}">
                <a16:creationId xmlns:a16="http://schemas.microsoft.com/office/drawing/2014/main" id="{EA243DD6-8C45-ED46-A463-2809032DD98B}"/>
              </a:ext>
            </a:extLst>
          </p:cNvPr>
          <p:cNvSpPr/>
          <p:nvPr/>
        </p:nvSpPr>
        <p:spPr>
          <a:xfrm>
            <a:off x="2774027" y="9843353"/>
            <a:ext cx="1498600" cy="2413000"/>
          </a:xfrm>
          <a:prstGeom prst="curvedRight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Key: an independent attribute that can be used as a unique index">
            <a:extLst>
              <a:ext uri="{FF2B5EF4-FFF2-40B4-BE49-F238E27FC236}">
                <a16:creationId xmlns:a16="http://schemas.microsoft.com/office/drawing/2014/main" id="{F16F9720-42F4-3D46-B412-E3FBEC8A55E4}"/>
              </a:ext>
            </a:extLst>
          </p:cNvPr>
          <p:cNvSpPr/>
          <p:nvPr/>
        </p:nvSpPr>
        <p:spPr>
          <a:xfrm>
            <a:off x="4279899" y="11445079"/>
            <a:ext cx="6551507"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Need to compare  part-to-whole.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3" name="Multiply 2">
            <a:extLst>
              <a:ext uri="{FF2B5EF4-FFF2-40B4-BE49-F238E27FC236}">
                <a16:creationId xmlns:a16="http://schemas.microsoft.com/office/drawing/2014/main" id="{90862DE7-94B7-5441-8A97-1D1034FD6AD7}"/>
              </a:ext>
            </a:extLst>
          </p:cNvPr>
          <p:cNvSpPr/>
          <p:nvPr/>
        </p:nvSpPr>
        <p:spPr>
          <a:xfrm>
            <a:off x="11021555" y="6519424"/>
            <a:ext cx="7082863" cy="5736929"/>
          </a:xfrm>
          <a:prstGeom prst="mathMultiply">
            <a:avLst>
              <a:gd name="adj1" fmla="val 12553"/>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TextBox 13">
            <a:extLst>
              <a:ext uri="{FF2B5EF4-FFF2-40B4-BE49-F238E27FC236}">
                <a16:creationId xmlns:a16="http://schemas.microsoft.com/office/drawing/2014/main" id="{073286BA-DE20-024C-B725-CF378C7A314E}"/>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8"/>
              </a:rPr>
              <a:t>https://datavizproject.com/</a:t>
            </a:r>
            <a:r>
              <a:rPr lang="en-US" sz="3600" dirty="0"/>
              <a:t> </a:t>
            </a:r>
          </a:p>
        </p:txBody>
      </p:sp>
      <p:sp>
        <p:nvSpPr>
          <p:cNvPr id="16" name="Key: an independent attribute that can be used as a unique index">
            <a:extLst>
              <a:ext uri="{FF2B5EF4-FFF2-40B4-BE49-F238E27FC236}">
                <a16:creationId xmlns:a16="http://schemas.microsoft.com/office/drawing/2014/main" id="{D6FFF6B7-6F40-6E4D-B3C0-E8A62EB74BB0}"/>
              </a:ext>
            </a:extLst>
          </p:cNvPr>
          <p:cNvSpPr/>
          <p:nvPr/>
        </p:nvSpPr>
        <p:spPr>
          <a:xfrm>
            <a:off x="17761405" y="6215851"/>
            <a:ext cx="6808682"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Compare part-to-whole</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9" name="Key: an independent attribute that can be used as a unique index">
            <a:extLst>
              <a:ext uri="{FF2B5EF4-FFF2-40B4-BE49-F238E27FC236}">
                <a16:creationId xmlns:a16="http://schemas.microsoft.com/office/drawing/2014/main" id="{13E013C0-DFC8-F448-8304-91385FFE8E05}"/>
              </a:ext>
            </a:extLst>
          </p:cNvPr>
          <p:cNvSpPr/>
          <p:nvPr/>
        </p:nvSpPr>
        <p:spPr>
          <a:xfrm>
            <a:off x="11399388" y="6215851"/>
            <a:ext cx="6649476"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strike="sngStrike" dirty="0">
                <a:solidFill>
                  <a:srgbClr val="FF4013"/>
                </a:solidFill>
                <a:latin typeface="Gill Sans"/>
                <a:sym typeface="Gill Sans SemiBold"/>
              </a:rPr>
              <a:t>Compare distributions </a:t>
            </a:r>
            <a:r>
              <a:rPr lang="en-US" sz="4000" b="1" dirty="0">
                <a:solidFill>
                  <a:srgbClr val="FF4013"/>
                </a:solidFill>
                <a:latin typeface="Gill Sans"/>
                <a:sym typeface="Gill Sans SemiBold"/>
              </a:rPr>
              <a:t>	</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3506690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pic>
        <p:nvPicPr>
          <p:cNvPr id="3" name="Graphic 2" descr="Chef male outline">
            <a:extLst>
              <a:ext uri="{FF2B5EF4-FFF2-40B4-BE49-F238E27FC236}">
                <a16:creationId xmlns:a16="http://schemas.microsoft.com/office/drawing/2014/main" id="{F89292AC-3A14-0346-B4C9-4FC94A89A7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sp>
        <p:nvSpPr>
          <p:cNvPr id="12" name="Key: an independent attribute that can be used as a unique index">
            <a:extLst>
              <a:ext uri="{FF2B5EF4-FFF2-40B4-BE49-F238E27FC236}">
                <a16:creationId xmlns:a16="http://schemas.microsoft.com/office/drawing/2014/main" id="{AEE1DB58-B1B7-D249-B646-DA57B2824735}"/>
              </a:ext>
            </a:extLst>
          </p:cNvPr>
          <p:cNvSpPr/>
          <p:nvPr/>
        </p:nvSpPr>
        <p:spPr>
          <a:xfrm>
            <a:off x="4272628" y="6815015"/>
            <a:ext cx="6551507"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2816740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0" name="Key: an independent attribute that can be used as a unique index">
            <a:extLst>
              <a:ext uri="{FF2B5EF4-FFF2-40B4-BE49-F238E27FC236}">
                <a16:creationId xmlns:a16="http://schemas.microsoft.com/office/drawing/2014/main" id="{6081C3FB-A458-9840-8B8D-EC905E99D287}"/>
              </a:ext>
            </a:extLst>
          </p:cNvPr>
          <p:cNvSpPr/>
          <p:nvPr/>
        </p:nvSpPr>
        <p:spPr>
          <a:xfrm>
            <a:off x="4272628" y="6815015"/>
            <a:ext cx="6551507"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2" name="Graphic 11" descr="Chef male outline">
            <a:extLst>
              <a:ext uri="{FF2B5EF4-FFF2-40B4-BE49-F238E27FC236}">
                <a16:creationId xmlns:a16="http://schemas.microsoft.com/office/drawing/2014/main" id="{0E3DDBDF-EBE5-894E-AD3B-4EA8EF6A5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pic>
        <p:nvPicPr>
          <p:cNvPr id="3" name="Picture 2" descr="Chart, line chart&#10;&#10;Description automatically generated">
            <a:extLst>
              <a:ext uri="{FF2B5EF4-FFF2-40B4-BE49-F238E27FC236}">
                <a16:creationId xmlns:a16="http://schemas.microsoft.com/office/drawing/2014/main" id="{FC6DF8F6-8A84-334F-B56E-01C1D7971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1291" y="6813683"/>
            <a:ext cx="6809876" cy="4962891"/>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12F38-E495-F349-8D93-04DFB5A5C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88322" y="5671516"/>
            <a:ext cx="6809877" cy="6712593"/>
          </a:xfrm>
          <a:prstGeom prst="rect">
            <a:avLst/>
          </a:prstGeom>
        </p:spPr>
      </p:pic>
      <p:sp>
        <p:nvSpPr>
          <p:cNvPr id="15" name="TextBox 14">
            <a:extLst>
              <a:ext uri="{FF2B5EF4-FFF2-40B4-BE49-F238E27FC236}">
                <a16:creationId xmlns:a16="http://schemas.microsoft.com/office/drawing/2014/main" id="{21BE104D-F361-C649-AC28-3257DC91CE61}"/>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Tree>
    <p:extLst>
      <p:ext uri="{BB962C8B-B14F-4D97-AF65-F5344CB8AC3E}">
        <p14:creationId xmlns:p14="http://schemas.microsoft.com/office/powerpoint/2010/main" val="3850869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0" name="Key: an independent attribute that can be used as a unique index">
            <a:extLst>
              <a:ext uri="{FF2B5EF4-FFF2-40B4-BE49-F238E27FC236}">
                <a16:creationId xmlns:a16="http://schemas.microsoft.com/office/drawing/2014/main" id="{6081C3FB-A458-9840-8B8D-EC905E99D287}"/>
              </a:ext>
            </a:extLst>
          </p:cNvPr>
          <p:cNvSpPr/>
          <p:nvPr/>
        </p:nvSpPr>
        <p:spPr>
          <a:xfrm>
            <a:off x="4272628" y="6815015"/>
            <a:ext cx="6551507"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2" name="Graphic 11" descr="Chef male outline">
            <a:extLst>
              <a:ext uri="{FF2B5EF4-FFF2-40B4-BE49-F238E27FC236}">
                <a16:creationId xmlns:a16="http://schemas.microsoft.com/office/drawing/2014/main" id="{0E3DDBDF-EBE5-894E-AD3B-4EA8EF6A5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pic>
        <p:nvPicPr>
          <p:cNvPr id="3" name="Picture 2" descr="Chart, line chart&#10;&#10;Description automatically generated">
            <a:extLst>
              <a:ext uri="{FF2B5EF4-FFF2-40B4-BE49-F238E27FC236}">
                <a16:creationId xmlns:a16="http://schemas.microsoft.com/office/drawing/2014/main" id="{FC6DF8F6-8A84-334F-B56E-01C1D7971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1291" y="6813683"/>
            <a:ext cx="6809876" cy="4962891"/>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12F38-E495-F349-8D93-04DFB5A5C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88322" y="5671516"/>
            <a:ext cx="6809877" cy="6712593"/>
          </a:xfrm>
          <a:prstGeom prst="rect">
            <a:avLst/>
          </a:prstGeom>
        </p:spPr>
      </p:pic>
      <p:sp>
        <p:nvSpPr>
          <p:cNvPr id="15" name="TextBox 14">
            <a:extLst>
              <a:ext uri="{FF2B5EF4-FFF2-40B4-BE49-F238E27FC236}">
                <a16:creationId xmlns:a16="http://schemas.microsoft.com/office/drawing/2014/main" id="{21BE104D-F361-C649-AC28-3257DC91CE61}"/>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7"/>
              </a:rPr>
              <a:t>https://datavizproject.com/</a:t>
            </a:r>
            <a:r>
              <a:rPr lang="en-US" sz="3600" dirty="0"/>
              <a:t> </a:t>
            </a:r>
          </a:p>
        </p:txBody>
      </p:sp>
      <p:sp>
        <p:nvSpPr>
          <p:cNvPr id="13" name="Key: an independent attribute that can be used as a unique index">
            <a:extLst>
              <a:ext uri="{FF2B5EF4-FFF2-40B4-BE49-F238E27FC236}">
                <a16:creationId xmlns:a16="http://schemas.microsoft.com/office/drawing/2014/main" id="{2BA62640-0704-274F-AECC-8A72079AB40D}"/>
              </a:ext>
            </a:extLst>
          </p:cNvPr>
          <p:cNvSpPr/>
          <p:nvPr/>
        </p:nvSpPr>
        <p:spPr>
          <a:xfrm>
            <a:off x="17761405" y="6215851"/>
            <a:ext cx="6808682"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a:defRPr sz="5600">
                <a:latin typeface="+mj-lt"/>
                <a:ea typeface="+mj-ea"/>
                <a:cs typeface="+mj-cs"/>
                <a:sym typeface="Gill Sans"/>
              </a:defRPr>
            </a:pPr>
            <a:r>
              <a:rPr lang="en-US" sz="4000" b="1" dirty="0">
                <a:solidFill>
                  <a:srgbClr val="FF4013"/>
                </a:solidFill>
                <a:sym typeface="Gill Sans SemiBold"/>
              </a:rPr>
              <a:t>Compare distributions</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DBCD7DCD-A28E-4B43-935F-2170A8ECA345}"/>
              </a:ext>
            </a:extLst>
          </p:cNvPr>
          <p:cNvSpPr/>
          <p:nvPr/>
        </p:nvSpPr>
        <p:spPr>
          <a:xfrm>
            <a:off x="11399388" y="6215851"/>
            <a:ext cx="6649476"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dirty="0">
                <a:solidFill>
                  <a:srgbClr val="FF4013"/>
                </a:solidFill>
                <a:latin typeface="Gill Sans"/>
                <a:sym typeface="Gill Sans SemiBold"/>
              </a:rPr>
              <a:t>Average trend</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725959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well known and transferable visualization tasks. </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Key: an independent attribute that can be used as a unique index">
            <a:extLst>
              <a:ext uri="{FF2B5EF4-FFF2-40B4-BE49-F238E27FC236}">
                <a16:creationId xmlns:a16="http://schemas.microsoft.com/office/drawing/2014/main" id="{13877877-0EA5-8A42-9D73-6E43B5A71395}"/>
              </a:ext>
            </a:extLst>
          </p:cNvPr>
          <p:cNvSpPr/>
          <p:nvPr/>
        </p:nvSpPr>
        <p:spPr>
          <a:xfrm>
            <a:off x="266699" y="6519424"/>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Ex.</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0" name="Key: an independent attribute that can be used as a unique index">
            <a:extLst>
              <a:ext uri="{FF2B5EF4-FFF2-40B4-BE49-F238E27FC236}">
                <a16:creationId xmlns:a16="http://schemas.microsoft.com/office/drawing/2014/main" id="{6081C3FB-A458-9840-8B8D-EC905E99D287}"/>
              </a:ext>
            </a:extLst>
          </p:cNvPr>
          <p:cNvSpPr/>
          <p:nvPr/>
        </p:nvSpPr>
        <p:spPr>
          <a:xfrm>
            <a:off x="4272628" y="6815015"/>
            <a:ext cx="6551507"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I want to see which months are best for outdoor dining. </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12" name="Graphic 11" descr="Chef male outline">
            <a:extLst>
              <a:ext uri="{FF2B5EF4-FFF2-40B4-BE49-F238E27FC236}">
                <a16:creationId xmlns:a16="http://schemas.microsoft.com/office/drawing/2014/main" id="{0E3DDBDF-EBE5-894E-AD3B-4EA8EF6A5C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5028" y="6330172"/>
            <a:ext cx="3657600" cy="3657600"/>
          </a:xfrm>
          <a:prstGeom prst="rect">
            <a:avLst/>
          </a:prstGeom>
        </p:spPr>
      </p:pic>
      <p:pic>
        <p:nvPicPr>
          <p:cNvPr id="3" name="Picture 2" descr="Chart, line chart&#10;&#10;Description automatically generated">
            <a:extLst>
              <a:ext uri="{FF2B5EF4-FFF2-40B4-BE49-F238E27FC236}">
                <a16:creationId xmlns:a16="http://schemas.microsoft.com/office/drawing/2014/main" id="{FC6DF8F6-8A84-334F-B56E-01C1D79717D3}"/>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10451291" y="6813683"/>
            <a:ext cx="6809876" cy="4962891"/>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81412F38-E495-F349-8D93-04DFB5A5CE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88322" y="5671516"/>
            <a:ext cx="6809877" cy="6712593"/>
          </a:xfrm>
          <a:prstGeom prst="rect">
            <a:avLst/>
          </a:prstGeom>
        </p:spPr>
      </p:pic>
      <p:sp>
        <p:nvSpPr>
          <p:cNvPr id="13" name="Curved Right Arrow 12">
            <a:extLst>
              <a:ext uri="{FF2B5EF4-FFF2-40B4-BE49-F238E27FC236}">
                <a16:creationId xmlns:a16="http://schemas.microsoft.com/office/drawing/2014/main" id="{EB26F32F-8F75-2B45-BAFB-20631D79AF85}"/>
              </a:ext>
            </a:extLst>
          </p:cNvPr>
          <p:cNvSpPr/>
          <p:nvPr/>
        </p:nvSpPr>
        <p:spPr>
          <a:xfrm>
            <a:off x="2774026" y="8311373"/>
            <a:ext cx="1498601" cy="3944980"/>
          </a:xfrm>
          <a:prstGeom prst="curvedRight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Key: an independent attribute that can be used as a unique index">
            <a:extLst>
              <a:ext uri="{FF2B5EF4-FFF2-40B4-BE49-F238E27FC236}">
                <a16:creationId xmlns:a16="http://schemas.microsoft.com/office/drawing/2014/main" id="{42776F56-7AD1-3D49-A7AC-81753E8F975B}"/>
              </a:ext>
            </a:extLst>
          </p:cNvPr>
          <p:cNvSpPr/>
          <p:nvPr/>
        </p:nvSpPr>
        <p:spPr>
          <a:xfrm>
            <a:off x="4279899" y="11445079"/>
            <a:ext cx="7577804"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i="0" u="none" strike="noStrike" kern="0" cap="none" spc="0" normalizeH="0" baseline="0" noProof="0" dirty="0">
                <a:ln>
                  <a:noFill/>
                </a:ln>
                <a:solidFill>
                  <a:schemeClr val="tx1"/>
                </a:solidFill>
                <a:effectLst/>
                <a:uLnTx/>
                <a:uFillTx/>
                <a:latin typeface="Gill Sans"/>
                <a:sym typeface="Gill Sans"/>
              </a:rPr>
              <a:t>Need to compare distribution over months.</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5" name="Multiply 14">
            <a:extLst>
              <a:ext uri="{FF2B5EF4-FFF2-40B4-BE49-F238E27FC236}">
                <a16:creationId xmlns:a16="http://schemas.microsoft.com/office/drawing/2014/main" id="{CE0BF85F-0153-1D47-B7D8-D93D4476D235}"/>
              </a:ext>
            </a:extLst>
          </p:cNvPr>
          <p:cNvSpPr/>
          <p:nvPr/>
        </p:nvSpPr>
        <p:spPr>
          <a:xfrm>
            <a:off x="11021555" y="6519424"/>
            <a:ext cx="7082863" cy="5736929"/>
          </a:xfrm>
          <a:prstGeom prst="mathMultiply">
            <a:avLst>
              <a:gd name="adj1" fmla="val 12553"/>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6" name="TextBox 15">
            <a:extLst>
              <a:ext uri="{FF2B5EF4-FFF2-40B4-BE49-F238E27FC236}">
                <a16:creationId xmlns:a16="http://schemas.microsoft.com/office/drawing/2014/main" id="{47EC6C20-E7BA-C54D-858B-BC28CDB1CA58}"/>
              </a:ext>
            </a:extLst>
          </p:cNvPr>
          <p:cNvSpPr txBox="1"/>
          <p:nvPr/>
        </p:nvSpPr>
        <p:spPr>
          <a:xfrm>
            <a:off x="18164175" y="12386776"/>
            <a:ext cx="535474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8"/>
              </a:rPr>
              <a:t>https://datavizproject.com/</a:t>
            </a:r>
            <a:r>
              <a:rPr lang="en-US" sz="3600" dirty="0"/>
              <a:t> </a:t>
            </a:r>
          </a:p>
        </p:txBody>
      </p:sp>
      <p:sp>
        <p:nvSpPr>
          <p:cNvPr id="17" name="Key: an independent attribute that can be used as a unique index">
            <a:extLst>
              <a:ext uri="{FF2B5EF4-FFF2-40B4-BE49-F238E27FC236}">
                <a16:creationId xmlns:a16="http://schemas.microsoft.com/office/drawing/2014/main" id="{FCDCD8B7-A229-1745-8027-5218D781684B}"/>
              </a:ext>
            </a:extLst>
          </p:cNvPr>
          <p:cNvSpPr/>
          <p:nvPr/>
        </p:nvSpPr>
        <p:spPr>
          <a:xfrm>
            <a:off x="17761405" y="6215851"/>
            <a:ext cx="6808682" cy="7181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lgn="l">
              <a:defRPr sz="5600">
                <a:latin typeface="+mj-lt"/>
                <a:ea typeface="+mj-ea"/>
                <a:cs typeface="+mj-cs"/>
                <a:sym typeface="Gill Sans"/>
              </a:defRPr>
            </a:pPr>
            <a:r>
              <a:rPr lang="en-US" sz="4000" b="1" dirty="0">
                <a:solidFill>
                  <a:srgbClr val="FF4013"/>
                </a:solidFill>
                <a:sym typeface="Gill Sans SemiBold"/>
              </a:rPr>
              <a:t>Compare distributions</a:t>
            </a:r>
            <a:endParaRPr kumimoji="0" sz="4000" b="1" i="0" u="none" strike="noStrike" kern="0" cap="none" spc="0" normalizeH="0" baseline="0" noProof="0" dirty="0">
              <a:ln>
                <a:noFill/>
              </a:ln>
              <a:solidFill>
                <a:srgbClr val="FF4013"/>
              </a:solidFill>
              <a:effectLst/>
              <a:uLnTx/>
              <a:uFillTx/>
              <a:latin typeface="Gill Sans"/>
              <a:sym typeface="Gill Sans"/>
            </a:endParaRPr>
          </a:p>
        </p:txBody>
      </p:sp>
      <p:sp>
        <p:nvSpPr>
          <p:cNvPr id="18" name="Key: an independent attribute that can be used as a unique index">
            <a:extLst>
              <a:ext uri="{FF2B5EF4-FFF2-40B4-BE49-F238E27FC236}">
                <a16:creationId xmlns:a16="http://schemas.microsoft.com/office/drawing/2014/main" id="{E3B86CF8-D461-0D43-8FE4-6916FB3EAA76}"/>
              </a:ext>
            </a:extLst>
          </p:cNvPr>
          <p:cNvSpPr/>
          <p:nvPr/>
        </p:nvSpPr>
        <p:spPr>
          <a:xfrm>
            <a:off x="11399388" y="6215851"/>
            <a:ext cx="6649476"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sz="4000" b="1" strike="sngStrike" dirty="0">
                <a:solidFill>
                  <a:srgbClr val="FF4013"/>
                </a:solidFill>
                <a:latin typeface="Gill Sans"/>
                <a:sym typeface="Gill Sans SemiBold"/>
              </a:rPr>
              <a:t>Average trend</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kumimoji="0" sz="4000" b="1" i="0" u="none" strike="noStrike" kern="0" cap="none" spc="0" normalizeH="0" baseline="0" noProof="0" dirty="0">
              <a:ln>
                <a:noFill/>
              </a:ln>
              <a:solidFill>
                <a:srgbClr val="FF4013"/>
              </a:solidFill>
              <a:effectLst/>
              <a:uLnTx/>
              <a:uFillTx/>
              <a:latin typeface="Gill Sans"/>
              <a:sym typeface="Gill Sans"/>
            </a:endParaRPr>
          </a:p>
        </p:txBody>
      </p:sp>
    </p:spTree>
    <p:extLst>
      <p:ext uri="{BB962C8B-B14F-4D97-AF65-F5344CB8AC3E}">
        <p14:creationId xmlns:p14="http://schemas.microsoft.com/office/powerpoint/2010/main" val="2264116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Why?</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To translate domain specific terms into </a:t>
            </a:r>
            <a:r>
              <a:rPr lang="en-US" b="1" dirty="0">
                <a:solidFill>
                  <a:srgbClr val="FF4013"/>
                </a:solidFill>
                <a:latin typeface="Gill Sans"/>
              </a:rPr>
              <a:t>well known and transferable visualization tasks</a:t>
            </a:r>
            <a:r>
              <a:rPr lang="en-US" dirty="0">
                <a:solidFill>
                  <a:schemeClr val="tx1"/>
                </a:solidFill>
                <a:latin typeface="Gill Sans"/>
              </a:rPr>
              <a:t>. </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4080074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5273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building blocks of visualization</a:t>
            </a:r>
          </a:p>
          <a:p>
            <a:pPr marL="685800" indent="-685800" algn="l">
              <a:buFont typeface="Arial" panose="020B0604020202020204" pitchFamily="34" charset="0"/>
              <a:buChar char="•"/>
            </a:pPr>
            <a:r>
              <a:rPr lang="en-US" dirty="0"/>
              <a:t>Reviewed data abstraction </a:t>
            </a:r>
          </a:p>
          <a:p>
            <a:pPr marL="685800" indent="-685800" algn="l">
              <a:buFont typeface="Arial" panose="020B0604020202020204" pitchFamily="34" charset="0"/>
              <a:buChar char="•"/>
            </a:pPr>
            <a:r>
              <a:rPr lang="en-US" dirty="0"/>
              <a:t>Practiced HTML &amp; CSS (ic-02) </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026" y="3619500"/>
            <a:ext cx="11907947" cy="9639300"/>
          </a:xfrm>
          <a:prstGeom prst="rect">
            <a:avLst/>
          </a:prstGeom>
          <a:ln w="12700">
            <a:miter lim="400000"/>
          </a:ln>
        </p:spPr>
      </p:pic>
    </p:spTree>
    <p:extLst>
      <p:ext uri="{BB962C8B-B14F-4D97-AF65-F5344CB8AC3E}">
        <p14:creationId xmlns:p14="http://schemas.microsoft.com/office/powerpoint/2010/main" val="3236830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026" y="3619500"/>
            <a:ext cx="11907947" cy="9639300"/>
          </a:xfrm>
          <a:prstGeom prst="rect">
            <a:avLst/>
          </a:prstGeom>
          <a:ln w="12700">
            <a:miter lim="400000"/>
          </a:ln>
        </p:spPr>
      </p:pic>
      <p:sp>
        <p:nvSpPr>
          <p:cNvPr id="2" name="Frame 1">
            <a:extLst>
              <a:ext uri="{FF2B5EF4-FFF2-40B4-BE49-F238E27FC236}">
                <a16:creationId xmlns:a16="http://schemas.microsoft.com/office/drawing/2014/main" id="{2C40AAEF-9400-1C4C-9CFB-00E0AB6ECA76}"/>
              </a:ext>
            </a:extLst>
          </p:cNvPr>
          <p:cNvSpPr/>
          <p:nvPr/>
        </p:nvSpPr>
        <p:spPr>
          <a:xfrm>
            <a:off x="5933226" y="3619500"/>
            <a:ext cx="5953974" cy="9906000"/>
          </a:xfrm>
          <a:prstGeom prst="frame">
            <a:avLst>
              <a:gd name="adj1" fmla="val 2688"/>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6" name="Actions define user goals.">
            <a:extLst>
              <a:ext uri="{FF2B5EF4-FFF2-40B4-BE49-F238E27FC236}">
                <a16:creationId xmlns:a16="http://schemas.microsoft.com/office/drawing/2014/main" id="{62E878D0-6446-2847-BF48-AFF684D34CCA}"/>
              </a:ext>
            </a:extLst>
          </p:cNvPr>
          <p:cNvSpPr/>
          <p:nvPr/>
        </p:nvSpPr>
        <p:spPr>
          <a:xfrm>
            <a:off x="380999" y="4835009"/>
            <a:ext cx="3707746" cy="5273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600" b="0" i="0" u="none" strike="noStrike" kern="0" cap="small" spc="0" normalizeH="0" baseline="0" noProof="0" dirty="0">
                <a:ln>
                  <a:noFill/>
                </a:ln>
                <a:solidFill>
                  <a:srgbClr val="FF4013"/>
                </a:solidFill>
                <a:effectLst/>
                <a:uLnTx/>
                <a:uFillTx/>
                <a:latin typeface="Gill Sans"/>
                <a:sym typeface="Gill Sans"/>
              </a:rPr>
              <a:t>Actions</a:t>
            </a:r>
            <a:r>
              <a:rPr kumimoji="0" sz="5600" b="0" i="0" u="none" strike="noStrike" kern="0" cap="none" spc="0" normalizeH="0" baseline="0" noProof="0" dirty="0">
                <a:ln>
                  <a:noFill/>
                </a:ln>
                <a:solidFill>
                  <a:srgbClr val="000000"/>
                </a:solidFill>
                <a:effectLst/>
                <a:uLnTx/>
                <a:uFillTx/>
                <a:latin typeface="Gill Sans"/>
                <a:sym typeface="Gill Sans"/>
              </a:rPr>
              <a:t> </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lang="en-US" dirty="0">
              <a:latin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cap="small" dirty="0">
                <a:solidFill>
                  <a:srgbClr val="FF4013"/>
                </a:solidFill>
                <a:latin typeface="Gill Sans"/>
              </a:rPr>
              <a:t>3 Levels: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a:t>
            </a:r>
            <a:r>
              <a:rPr kumimoji="0" lang="en-US" sz="5600" b="0" i="0" u="none" strike="noStrike" kern="0" cap="none" spc="0" normalizeH="0" baseline="0" noProof="0" dirty="0">
                <a:ln>
                  <a:noFill/>
                </a:ln>
                <a:solidFill>
                  <a:srgbClr val="000000"/>
                </a:solidFill>
                <a:effectLst/>
                <a:uLnTx/>
                <a:uFillTx/>
                <a:latin typeface="Gill Sans"/>
                <a:sym typeface="Gill Sans"/>
              </a:rPr>
              <a:t>High</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Medium</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	- Low</a:t>
            </a:r>
          </a:p>
        </p:txBody>
      </p:sp>
    </p:spTree>
    <p:extLst>
      <p:ext uri="{BB962C8B-B14F-4D97-AF65-F5344CB8AC3E}">
        <p14:creationId xmlns:p14="http://schemas.microsoft.com/office/powerpoint/2010/main" val="4223569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rotWithShape="1">
          <a:blip r:embed="rId3">
            <a:extLst>
              <a:ext uri="{28A0092B-C50C-407E-A947-70E740481C1C}">
                <a14:useLocalDpi xmlns:a14="http://schemas.microsoft.com/office/drawing/2010/main" val="0"/>
              </a:ext>
            </a:extLst>
          </a:blip>
          <a:srcRect r="54266"/>
          <a:stretch/>
        </p:blipFill>
        <p:spPr>
          <a:xfrm>
            <a:off x="11470427" y="3670300"/>
            <a:ext cx="5445974" cy="9639300"/>
          </a:xfrm>
          <a:prstGeom prst="rect">
            <a:avLst/>
          </a:prstGeom>
          <a:ln w="12700">
            <a:miter lim="400000"/>
          </a:ln>
        </p:spPr>
      </p:pic>
      <p:sp>
        <p:nvSpPr>
          <p:cNvPr id="6" name="Actions define user goals.">
            <a:extLst>
              <a:ext uri="{FF2B5EF4-FFF2-40B4-BE49-F238E27FC236}">
                <a16:creationId xmlns:a16="http://schemas.microsoft.com/office/drawing/2014/main" id="{62E878D0-6446-2847-BF48-AFF684D34CCA}"/>
              </a:ext>
            </a:extLst>
          </p:cNvPr>
          <p:cNvSpPr/>
          <p:nvPr/>
        </p:nvSpPr>
        <p:spPr>
          <a:xfrm>
            <a:off x="5613399" y="4885809"/>
            <a:ext cx="3707746" cy="6135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sz="5600" b="0" i="0" u="none" strike="noStrike" kern="0" cap="small" spc="0" normalizeH="0" baseline="0" noProof="0" dirty="0">
                <a:ln>
                  <a:noFill/>
                </a:ln>
                <a:solidFill>
                  <a:srgbClr val="FF4013"/>
                </a:solidFill>
                <a:effectLst/>
                <a:uLnTx/>
                <a:uFillTx/>
                <a:latin typeface="Gill Sans"/>
                <a:sym typeface="Gill Sans"/>
              </a:rPr>
              <a:t>Actions</a:t>
            </a:r>
            <a:r>
              <a:rPr kumimoji="0" sz="5600" b="0" i="0" u="none" strike="noStrike" kern="0" cap="none" spc="0" normalizeH="0" baseline="0" noProof="0" dirty="0">
                <a:ln>
                  <a:noFill/>
                </a:ln>
                <a:solidFill>
                  <a:srgbClr val="000000"/>
                </a:solidFill>
                <a:effectLst/>
                <a:uLnTx/>
                <a:uFillTx/>
                <a:latin typeface="Gill Sans"/>
                <a:sym typeface="Gill Sans"/>
              </a:rPr>
              <a:t> </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lang="en-US" dirty="0">
              <a:latin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lang="en-US" dirty="0">
              <a:latin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cap="small" dirty="0">
                <a:solidFill>
                  <a:srgbClr val="FF4013"/>
                </a:solidFill>
                <a:latin typeface="Gill Sans"/>
              </a:rPr>
              <a:t>3 Levels: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a:t>
            </a:r>
            <a:r>
              <a:rPr kumimoji="0" lang="en-US" sz="5600" i="0" u="none" strike="noStrike" kern="0" cap="none" spc="0" normalizeH="0" baseline="0" noProof="0" dirty="0">
                <a:ln>
                  <a:noFill/>
                </a:ln>
                <a:solidFill>
                  <a:srgbClr val="000000"/>
                </a:solidFill>
                <a:effectLst/>
                <a:uLnTx/>
                <a:uFillTx/>
                <a:latin typeface="Gill Sans"/>
                <a:sym typeface="Gill Sans"/>
              </a:rPr>
              <a:t>High</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latin typeface="Gill Sans"/>
              </a:rPr>
              <a:t>	- Medium</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	- Low</a:t>
            </a:r>
          </a:p>
        </p:txBody>
      </p:sp>
      <p:cxnSp>
        <p:nvCxnSpPr>
          <p:cNvPr id="5" name="Straight Arrow Connector 4">
            <a:extLst>
              <a:ext uri="{FF2B5EF4-FFF2-40B4-BE49-F238E27FC236}">
                <a16:creationId xmlns:a16="http://schemas.microsoft.com/office/drawing/2014/main" id="{2A41BC83-F94D-DF46-B2F5-1BDC6FE1F719}"/>
              </a:ext>
            </a:extLst>
          </p:cNvPr>
          <p:cNvCxnSpPr/>
          <p:nvPr/>
        </p:nvCxnSpPr>
        <p:spPr>
          <a:xfrm flipV="1">
            <a:off x="8585200" y="5461000"/>
            <a:ext cx="2885226" cy="3327400"/>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59D3C468-9DEA-B245-97F6-ED2516BB9FCA}"/>
              </a:ext>
            </a:extLst>
          </p:cNvPr>
          <p:cNvCxnSpPr>
            <a:cxnSpLocks/>
          </p:cNvCxnSpPr>
          <p:nvPr/>
        </p:nvCxnSpPr>
        <p:spPr>
          <a:xfrm flipV="1">
            <a:off x="9487344" y="8966200"/>
            <a:ext cx="1983082" cy="581422"/>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3C8B207C-3258-7549-8387-37A41CDFF470}"/>
              </a:ext>
            </a:extLst>
          </p:cNvPr>
          <p:cNvCxnSpPr>
            <a:cxnSpLocks/>
          </p:cNvCxnSpPr>
          <p:nvPr/>
        </p:nvCxnSpPr>
        <p:spPr>
          <a:xfrm>
            <a:off x="8437948" y="10617200"/>
            <a:ext cx="3032478" cy="298153"/>
          </a:xfrm>
          <a:prstGeom prst="straightConnector1">
            <a:avLst/>
          </a:prstGeom>
          <a:noFill/>
          <a:ln w="76200" cap="flat">
            <a:solidFill>
              <a:schemeClr val="accent5">
                <a:alpha val="75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61383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fig3.2.pdf"/>
          <p:cNvPicPr>
            <a:picLocks noChangeAspect="1"/>
          </p:cNvPicPr>
          <p:nvPr/>
        </p:nvPicPr>
        <p:blipFill rotWithShape="1">
          <a:blip r:embed="rId3">
            <a:extLst>
              <a:ext uri="{28A0092B-C50C-407E-A947-70E740481C1C}">
                <a14:useLocalDpi xmlns:a14="http://schemas.microsoft.com/office/drawing/2010/main" val="0"/>
              </a:ext>
            </a:extLst>
          </a:blip>
          <a:srcRect l="3424" t="6669" r="9994" b="54139"/>
          <a:stretch/>
        </p:blipFill>
        <p:spPr>
          <a:xfrm>
            <a:off x="5279571" y="4118429"/>
            <a:ext cx="13824857" cy="8949871"/>
          </a:xfrm>
          <a:prstGeom prst="rect">
            <a:avLst/>
          </a:prstGeom>
          <a:ln w="12700">
            <a:miter lim="400000"/>
          </a:ln>
        </p:spPr>
      </p:pic>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How is the vis being used to analyze?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 name="Frame 1">
            <a:extLst>
              <a:ext uri="{FF2B5EF4-FFF2-40B4-BE49-F238E27FC236}">
                <a16:creationId xmlns:a16="http://schemas.microsoft.com/office/drawing/2014/main" id="{1EEEA656-097A-2541-99A4-87142D6F85EB}"/>
              </a:ext>
            </a:extLst>
          </p:cNvPr>
          <p:cNvSpPr/>
          <p:nvPr/>
        </p:nvSpPr>
        <p:spPr>
          <a:xfrm>
            <a:off x="6146800" y="5308600"/>
            <a:ext cx="3657600" cy="927100"/>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0" name="Frame 9">
            <a:extLst>
              <a:ext uri="{FF2B5EF4-FFF2-40B4-BE49-F238E27FC236}">
                <a16:creationId xmlns:a16="http://schemas.microsoft.com/office/drawing/2014/main" id="{16BF991D-666D-4346-A7BC-FFD455E74F3A}"/>
              </a:ext>
            </a:extLst>
          </p:cNvPr>
          <p:cNvSpPr/>
          <p:nvPr/>
        </p:nvSpPr>
        <p:spPr>
          <a:xfrm>
            <a:off x="6146800" y="9124950"/>
            <a:ext cx="3657600" cy="927100"/>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Consume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Discover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Picture 9" descr="Graphical user interface, chart, application&#10;&#10;Description automatically generated">
            <a:extLst>
              <a:ext uri="{FF2B5EF4-FFF2-40B4-BE49-F238E27FC236}">
                <a16:creationId xmlns:a16="http://schemas.microsoft.com/office/drawing/2014/main" id="{FA7EB5E0-EC10-404B-93C5-25392AFFE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742" y="5352843"/>
            <a:ext cx="8525344" cy="6789645"/>
          </a:xfrm>
          <a:prstGeom prst="rect">
            <a:avLst/>
          </a:prstGeom>
        </p:spPr>
      </p:pic>
      <p:pic>
        <p:nvPicPr>
          <p:cNvPr id="15" name="Picture 14" descr="Chart, bar chart&#10;&#10;Description automatically generated">
            <a:extLst>
              <a:ext uri="{FF2B5EF4-FFF2-40B4-BE49-F238E27FC236}">
                <a16:creationId xmlns:a16="http://schemas.microsoft.com/office/drawing/2014/main" id="{86FEA3F9-0F79-B840-A354-B88457E80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0102" y="5962133"/>
            <a:ext cx="12690944" cy="6058671"/>
          </a:xfrm>
          <a:prstGeom prst="rect">
            <a:avLst/>
          </a:prstGeom>
        </p:spPr>
      </p:pic>
      <p:sp>
        <p:nvSpPr>
          <p:cNvPr id="16" name="TextBox 15">
            <a:extLst>
              <a:ext uri="{FF2B5EF4-FFF2-40B4-BE49-F238E27FC236}">
                <a16:creationId xmlns:a16="http://schemas.microsoft.com/office/drawing/2014/main" id="{98D1692C-82DD-174A-B60E-8DF77A4E7717}"/>
              </a:ext>
            </a:extLst>
          </p:cNvPr>
          <p:cNvSpPr txBox="1"/>
          <p:nvPr/>
        </p:nvSpPr>
        <p:spPr>
          <a:xfrm>
            <a:off x="12392122" y="12142488"/>
            <a:ext cx="997548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latin typeface="Helvetica"/>
                <a:ea typeface="Helvetica"/>
                <a:cs typeface="Helvetica"/>
                <a:sym typeface="Helvetica"/>
              </a:rPr>
              <a:t>Improving Bayesian Reasoning: The Effects of Phrasing, Visualization, and Spatial Ability. Ottley et al. 2016</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
        <p:nvSpPr>
          <p:cNvPr id="18" name="TextBox 17">
            <a:extLst>
              <a:ext uri="{FF2B5EF4-FFF2-40B4-BE49-F238E27FC236}">
                <a16:creationId xmlns:a16="http://schemas.microsoft.com/office/drawing/2014/main" id="{5E37E8D3-B6C3-4D41-AE12-27DF19A4890A}"/>
              </a:ext>
            </a:extLst>
          </p:cNvPr>
          <p:cNvSpPr txBox="1"/>
          <p:nvPr/>
        </p:nvSpPr>
        <p:spPr>
          <a:xfrm>
            <a:off x="1367379" y="12142488"/>
            <a:ext cx="1065836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latin typeface="Helvetica"/>
                <a:ea typeface="Helvetica"/>
                <a:cs typeface="Helvetica"/>
                <a:sym typeface="Helvetica"/>
              </a:rPr>
              <a:t>Follow The Clicks: Learning and Anticipating Mouse Interactions During Exploratory Data Analysis. Ottley et al. 2019</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752269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Consume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Present</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 name="TextBox 1">
            <a:extLst>
              <a:ext uri="{FF2B5EF4-FFF2-40B4-BE49-F238E27FC236}">
                <a16:creationId xmlns:a16="http://schemas.microsoft.com/office/drawing/2014/main" id="{A4D8A53B-FACF-D14D-AC90-ED993D85AC42}"/>
              </a:ext>
            </a:extLst>
          </p:cNvPr>
          <p:cNvSpPr txBox="1"/>
          <p:nvPr/>
        </p:nvSpPr>
        <p:spPr>
          <a:xfrm>
            <a:off x="5957455" y="11582400"/>
            <a:ext cx="11881458"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t>PROACT: Iterative Design of a Patient-Centered Visualization for Effective Prostate Cancer Health Risk Communication. Hakone et al. 2016. </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4" name="Picture 3" descr="Graphical user interface, chart, application&#10;&#10;Description automatically generated">
            <a:extLst>
              <a:ext uri="{FF2B5EF4-FFF2-40B4-BE49-F238E27FC236}">
                <a16:creationId xmlns:a16="http://schemas.microsoft.com/office/drawing/2014/main" id="{8C847FB9-8A11-3F47-A160-201DF05CC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550" y="5293334"/>
            <a:ext cx="9691351" cy="5628666"/>
          </a:xfrm>
          <a:prstGeom prst="rect">
            <a:avLst/>
          </a:prstGeom>
        </p:spPr>
      </p:pic>
      <p:pic>
        <p:nvPicPr>
          <p:cNvPr id="6" name="Picture 5" descr="Bar chart&#10;&#10;Description automatically generated with medium confidence">
            <a:extLst>
              <a:ext uri="{FF2B5EF4-FFF2-40B4-BE49-F238E27FC236}">
                <a16:creationId xmlns:a16="http://schemas.microsoft.com/office/drawing/2014/main" id="{993011A9-CDD6-A041-BBDF-409C20320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27810" y="5293334"/>
            <a:ext cx="9463104" cy="5628666"/>
          </a:xfrm>
          <a:prstGeom prst="rect">
            <a:avLst/>
          </a:prstGeom>
        </p:spPr>
      </p:pic>
    </p:spTree>
    <p:extLst>
      <p:ext uri="{BB962C8B-B14F-4D97-AF65-F5344CB8AC3E}">
        <p14:creationId xmlns:p14="http://schemas.microsoft.com/office/powerpoint/2010/main" val="22411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26</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Consume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Enjoy</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14" name="TextBox 13">
            <a:extLst>
              <a:ext uri="{FF2B5EF4-FFF2-40B4-BE49-F238E27FC236}">
                <a16:creationId xmlns:a16="http://schemas.microsoft.com/office/drawing/2014/main" id="{6BF2902E-BCED-A14E-A9DF-5749430021D4}"/>
              </a:ext>
            </a:extLst>
          </p:cNvPr>
          <p:cNvSpPr txBox="1"/>
          <p:nvPr/>
        </p:nvSpPr>
        <p:spPr>
          <a:xfrm>
            <a:off x="5708073" y="12760523"/>
            <a:ext cx="12192000"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https://</a:t>
            </a:r>
            <a:r>
              <a:rPr lang="en-US" sz="1400" dirty="0" err="1"/>
              <a:t>www.babynamewizard.com</a:t>
            </a:r>
            <a:r>
              <a:rPr lang="en-US" sz="1400" dirty="0"/>
              <a:t>/</a:t>
            </a:r>
            <a:r>
              <a:rPr lang="en-US" sz="1400" dirty="0" err="1"/>
              <a:t>namevoyager-expert#prefix</a:t>
            </a:r>
            <a:r>
              <a:rPr lang="en-US" sz="1400" dirty="0"/>
              <a:t>=</a:t>
            </a:r>
            <a:r>
              <a:rPr lang="en-US" sz="1400" dirty="0" err="1"/>
              <a:t>e&amp;sw</a:t>
            </a:r>
            <a:r>
              <a:rPr lang="en-US" sz="1400" dirty="0"/>
              <a:t>=</a:t>
            </a:r>
            <a:r>
              <a:rPr lang="en-US" sz="1400" dirty="0" err="1"/>
              <a:t>both&amp;exact</a:t>
            </a:r>
            <a:r>
              <a:rPr lang="en-US" sz="1400" dirty="0"/>
              <a:t>=false</a:t>
            </a:r>
          </a:p>
        </p:txBody>
      </p:sp>
      <p:pic>
        <p:nvPicPr>
          <p:cNvPr id="4" name="Picture 3" descr="Chart&#10;&#10;Description automatically generated">
            <a:extLst>
              <a:ext uri="{FF2B5EF4-FFF2-40B4-BE49-F238E27FC236}">
                <a16:creationId xmlns:a16="http://schemas.microsoft.com/office/drawing/2014/main" id="{BE3D87ED-92F4-FD4F-8787-3628C6EEB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954" y="4761667"/>
            <a:ext cx="14616091" cy="7998856"/>
          </a:xfrm>
          <a:prstGeom prst="rect">
            <a:avLst/>
          </a:prstGeom>
        </p:spPr>
      </p:pic>
    </p:spTree>
    <p:extLst>
      <p:ext uri="{BB962C8B-B14F-4D97-AF65-F5344CB8AC3E}">
        <p14:creationId xmlns:p14="http://schemas.microsoft.com/office/powerpoint/2010/main" val="2545443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27</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Produce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Annotate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3" name="Picture 2" descr="A picture containing graphical user interface&#10;&#10;Description automatically generated">
            <a:extLst>
              <a:ext uri="{FF2B5EF4-FFF2-40B4-BE49-F238E27FC236}">
                <a16:creationId xmlns:a16="http://schemas.microsoft.com/office/drawing/2014/main" id="{33088FF5-41ED-694B-8D55-E1E55AC35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000" y="4882317"/>
            <a:ext cx="13970000" cy="8731250"/>
          </a:xfrm>
          <a:prstGeom prst="rect">
            <a:avLst/>
          </a:prstGeom>
        </p:spPr>
      </p:pic>
      <p:pic>
        <p:nvPicPr>
          <p:cNvPr id="6" name="Graphic 5" descr="Postit Notes 3 with solid fill">
            <a:extLst>
              <a:ext uri="{FF2B5EF4-FFF2-40B4-BE49-F238E27FC236}">
                <a16:creationId xmlns:a16="http://schemas.microsoft.com/office/drawing/2014/main" id="{D961C2A9-9946-2043-A75F-B4F0802BCA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77000" y="4882317"/>
            <a:ext cx="2599765" cy="2599765"/>
          </a:xfrm>
          <a:prstGeom prst="rect">
            <a:avLst/>
          </a:prstGeom>
        </p:spPr>
      </p:pic>
    </p:spTree>
    <p:extLst>
      <p:ext uri="{BB962C8B-B14F-4D97-AF65-F5344CB8AC3E}">
        <p14:creationId xmlns:p14="http://schemas.microsoft.com/office/powerpoint/2010/main" val="1465821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28</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Produce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Record</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5" name="Picture 4" descr="Graphical user interface, application&#10;&#10;Description automatically generated">
            <a:extLst>
              <a:ext uri="{FF2B5EF4-FFF2-40B4-BE49-F238E27FC236}">
                <a16:creationId xmlns:a16="http://schemas.microsoft.com/office/drawing/2014/main" id="{8B275D1E-4558-0245-9AC7-3416FE85D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5195743"/>
            <a:ext cx="16459199" cy="6440555"/>
          </a:xfrm>
          <a:prstGeom prst="rect">
            <a:avLst/>
          </a:prstGeom>
        </p:spPr>
      </p:pic>
      <p:sp>
        <p:nvSpPr>
          <p:cNvPr id="10" name="TextBox 9">
            <a:extLst>
              <a:ext uri="{FF2B5EF4-FFF2-40B4-BE49-F238E27FC236}">
                <a16:creationId xmlns:a16="http://schemas.microsoft.com/office/drawing/2014/main" id="{E30C96EA-842C-8E48-9339-D470C9240F4E}"/>
              </a:ext>
            </a:extLst>
          </p:cNvPr>
          <p:cNvSpPr txBox="1"/>
          <p:nvPr/>
        </p:nvSpPr>
        <p:spPr>
          <a:xfrm>
            <a:off x="7952509" y="11636298"/>
            <a:ext cx="791242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400" dirty="0"/>
              <a:t>Graphical Histories for Visualization: Supporting Analysis, Communication, and Evaluation. </a:t>
            </a:r>
            <a:r>
              <a:rPr lang="en-US" sz="1400" dirty="0" err="1"/>
              <a:t>Heer</a:t>
            </a:r>
            <a:r>
              <a:rPr lang="en-US" sz="1400" dirty="0"/>
              <a:t> et al. 2008</a:t>
            </a:r>
            <a:endParaRPr kumimoji="0" lang="en-US" sz="14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1184609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29</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3130550" y="36195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Produce</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Derive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6" name="fig3.5a.pdf">
            <a:extLst>
              <a:ext uri="{FF2B5EF4-FFF2-40B4-BE49-F238E27FC236}">
                <a16:creationId xmlns:a16="http://schemas.microsoft.com/office/drawing/2014/main" id="{F4DC36DE-BD4D-244E-9DAC-EC59A243CB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6592" y="5291799"/>
            <a:ext cx="7303766" cy="4855089"/>
          </a:xfrm>
          <a:prstGeom prst="rect">
            <a:avLst/>
          </a:prstGeom>
          <a:ln w="12700">
            <a:miter lim="400000"/>
          </a:ln>
        </p:spPr>
      </p:pic>
      <p:pic>
        <p:nvPicPr>
          <p:cNvPr id="10" name="fig3.5b.pdf">
            <a:extLst>
              <a:ext uri="{FF2B5EF4-FFF2-40B4-BE49-F238E27FC236}">
                <a16:creationId xmlns:a16="http://schemas.microsoft.com/office/drawing/2014/main" id="{ED5DDC23-D3B0-884D-BA16-25DF786A9E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74050" y="5291799"/>
            <a:ext cx="7303767" cy="4855088"/>
          </a:xfrm>
          <a:prstGeom prst="rect">
            <a:avLst/>
          </a:prstGeom>
          <a:ln w="12700">
            <a:miter lim="400000"/>
          </a:ln>
        </p:spPr>
      </p:pic>
      <p:graphicFrame>
        <p:nvGraphicFramePr>
          <p:cNvPr id="2" name="Table 2">
            <a:extLst>
              <a:ext uri="{FF2B5EF4-FFF2-40B4-BE49-F238E27FC236}">
                <a16:creationId xmlns:a16="http://schemas.microsoft.com/office/drawing/2014/main" id="{4BA7D23A-5AFB-B7F4-AE55-52EDB0AE6B34}"/>
              </a:ext>
            </a:extLst>
          </p:cNvPr>
          <p:cNvGraphicFramePr>
            <a:graphicFrameLocks noGrp="1"/>
          </p:cNvGraphicFramePr>
          <p:nvPr>
            <p:extLst>
              <p:ext uri="{D42A27DB-BD31-4B8C-83A1-F6EECF244321}">
                <p14:modId xmlns:p14="http://schemas.microsoft.com/office/powerpoint/2010/main" val="1556996569"/>
              </p:ext>
            </p:extLst>
          </p:nvPr>
        </p:nvGraphicFramePr>
        <p:xfrm>
          <a:off x="4498543" y="10062096"/>
          <a:ext cx="6613832" cy="3234804"/>
        </p:xfrm>
        <a:graphic>
          <a:graphicData uri="http://schemas.openxmlformats.org/drawingml/2006/table">
            <a:tbl>
              <a:tblPr firstRow="1" bandRow="1">
                <a:tableStyleId>{5940675A-B579-460E-94D1-54222C63F5DA}</a:tableStyleId>
              </a:tblPr>
              <a:tblGrid>
                <a:gridCol w="3306916">
                  <a:extLst>
                    <a:ext uri="{9D8B030D-6E8A-4147-A177-3AD203B41FA5}">
                      <a16:colId xmlns:a16="http://schemas.microsoft.com/office/drawing/2014/main" val="204004178"/>
                    </a:ext>
                  </a:extLst>
                </a:gridCol>
                <a:gridCol w="3306916">
                  <a:extLst>
                    <a:ext uri="{9D8B030D-6E8A-4147-A177-3AD203B41FA5}">
                      <a16:colId xmlns:a16="http://schemas.microsoft.com/office/drawing/2014/main" val="71710834"/>
                    </a:ext>
                  </a:extLst>
                </a:gridCol>
              </a:tblGrid>
              <a:tr h="808701">
                <a:tc>
                  <a:txBody>
                    <a:bodyPr/>
                    <a:lstStyle/>
                    <a:p>
                      <a:r>
                        <a:rPr lang="en-US" sz="4000" dirty="0">
                          <a:solidFill>
                            <a:schemeClr val="bg1"/>
                          </a:solidFill>
                        </a:rPr>
                        <a:t>Exports</a:t>
                      </a:r>
                    </a:p>
                  </a:txBody>
                  <a:tcPr>
                    <a:solidFill>
                      <a:schemeClr val="tx2"/>
                    </a:solidFill>
                  </a:tcPr>
                </a:tc>
                <a:tc>
                  <a:txBody>
                    <a:bodyPr/>
                    <a:lstStyle/>
                    <a:p>
                      <a:r>
                        <a:rPr lang="en-US" sz="4000" dirty="0">
                          <a:solidFill>
                            <a:schemeClr val="bg1"/>
                          </a:solidFill>
                        </a:rPr>
                        <a:t>Imports</a:t>
                      </a:r>
                    </a:p>
                  </a:txBody>
                  <a:tcPr>
                    <a:solidFill>
                      <a:schemeClr val="tx2"/>
                    </a:solidFill>
                  </a:tcPr>
                </a:tc>
                <a:extLst>
                  <a:ext uri="{0D108BD9-81ED-4DB2-BD59-A6C34878D82A}">
                    <a16:rowId xmlns:a16="http://schemas.microsoft.com/office/drawing/2014/main" val="2604004429"/>
                  </a:ext>
                </a:extLst>
              </a:tr>
              <a:tr h="808701">
                <a:tc>
                  <a:txBody>
                    <a:bodyPr/>
                    <a:lstStyle/>
                    <a:p>
                      <a:r>
                        <a:rPr lang="en-US" sz="4000" dirty="0"/>
                        <a:t>10000</a:t>
                      </a:r>
                    </a:p>
                  </a:txBody>
                  <a:tcPr/>
                </a:tc>
                <a:tc>
                  <a:txBody>
                    <a:bodyPr/>
                    <a:lstStyle/>
                    <a:p>
                      <a:r>
                        <a:rPr lang="en-US" sz="4000" dirty="0"/>
                        <a:t>9000</a:t>
                      </a:r>
                    </a:p>
                  </a:txBody>
                  <a:tcPr/>
                </a:tc>
                <a:extLst>
                  <a:ext uri="{0D108BD9-81ED-4DB2-BD59-A6C34878D82A}">
                    <a16:rowId xmlns:a16="http://schemas.microsoft.com/office/drawing/2014/main" val="3997403872"/>
                  </a:ext>
                </a:extLst>
              </a:tr>
              <a:tr h="808701">
                <a:tc>
                  <a:txBody>
                    <a:bodyPr/>
                    <a:lstStyle/>
                    <a:p>
                      <a:r>
                        <a:rPr lang="en-US" sz="4000" dirty="0"/>
                        <a:t>15000</a:t>
                      </a:r>
                    </a:p>
                  </a:txBody>
                  <a:tcPr/>
                </a:tc>
                <a:tc>
                  <a:txBody>
                    <a:bodyPr/>
                    <a:lstStyle/>
                    <a:p>
                      <a:r>
                        <a:rPr lang="en-US" sz="4000" dirty="0"/>
                        <a:t>9050</a:t>
                      </a:r>
                    </a:p>
                  </a:txBody>
                  <a:tcPr/>
                </a:tc>
                <a:extLst>
                  <a:ext uri="{0D108BD9-81ED-4DB2-BD59-A6C34878D82A}">
                    <a16:rowId xmlns:a16="http://schemas.microsoft.com/office/drawing/2014/main" val="3196371801"/>
                  </a:ext>
                </a:extLst>
              </a:tr>
              <a:tr h="808701">
                <a:tc>
                  <a:txBody>
                    <a:bodyPr/>
                    <a:lstStyle/>
                    <a:p>
                      <a:r>
                        <a:rPr lang="en-US" sz="4000" dirty="0"/>
                        <a:t>…</a:t>
                      </a:r>
                    </a:p>
                  </a:txBody>
                  <a:tcPr/>
                </a:tc>
                <a:tc>
                  <a:txBody>
                    <a:bodyPr/>
                    <a:lstStyle/>
                    <a:p>
                      <a:r>
                        <a:rPr lang="en-US" sz="4000" dirty="0"/>
                        <a:t>…</a:t>
                      </a:r>
                    </a:p>
                  </a:txBody>
                  <a:tcPr/>
                </a:tc>
                <a:extLst>
                  <a:ext uri="{0D108BD9-81ED-4DB2-BD59-A6C34878D82A}">
                    <a16:rowId xmlns:a16="http://schemas.microsoft.com/office/drawing/2014/main" val="3705407464"/>
                  </a:ext>
                </a:extLst>
              </a:tr>
            </a:tbl>
          </a:graphicData>
        </a:graphic>
      </p:graphicFrame>
      <p:graphicFrame>
        <p:nvGraphicFramePr>
          <p:cNvPr id="3" name="Table 2">
            <a:extLst>
              <a:ext uri="{FF2B5EF4-FFF2-40B4-BE49-F238E27FC236}">
                <a16:creationId xmlns:a16="http://schemas.microsoft.com/office/drawing/2014/main" id="{43E5754C-D9C0-6447-1059-857E6DB47CC8}"/>
              </a:ext>
            </a:extLst>
          </p:cNvPr>
          <p:cNvGraphicFramePr>
            <a:graphicFrameLocks noGrp="1"/>
          </p:cNvGraphicFramePr>
          <p:nvPr>
            <p:extLst>
              <p:ext uri="{D42A27DB-BD31-4B8C-83A1-F6EECF244321}">
                <p14:modId xmlns:p14="http://schemas.microsoft.com/office/powerpoint/2010/main" val="3898423452"/>
              </p:ext>
            </p:extLst>
          </p:nvPr>
        </p:nvGraphicFramePr>
        <p:xfrm>
          <a:off x="12581693" y="10062096"/>
          <a:ext cx="10543776" cy="3234804"/>
        </p:xfrm>
        <a:graphic>
          <a:graphicData uri="http://schemas.openxmlformats.org/drawingml/2006/table">
            <a:tbl>
              <a:tblPr firstRow="1" bandRow="1">
                <a:tableStyleId>{5940675A-B579-460E-94D1-54222C63F5DA}</a:tableStyleId>
              </a:tblPr>
              <a:tblGrid>
                <a:gridCol w="3514592">
                  <a:extLst>
                    <a:ext uri="{9D8B030D-6E8A-4147-A177-3AD203B41FA5}">
                      <a16:colId xmlns:a16="http://schemas.microsoft.com/office/drawing/2014/main" val="204004178"/>
                    </a:ext>
                  </a:extLst>
                </a:gridCol>
                <a:gridCol w="3514592">
                  <a:extLst>
                    <a:ext uri="{9D8B030D-6E8A-4147-A177-3AD203B41FA5}">
                      <a16:colId xmlns:a16="http://schemas.microsoft.com/office/drawing/2014/main" val="71710834"/>
                    </a:ext>
                  </a:extLst>
                </a:gridCol>
                <a:gridCol w="3514592">
                  <a:extLst>
                    <a:ext uri="{9D8B030D-6E8A-4147-A177-3AD203B41FA5}">
                      <a16:colId xmlns:a16="http://schemas.microsoft.com/office/drawing/2014/main" val="1640054216"/>
                    </a:ext>
                  </a:extLst>
                </a:gridCol>
              </a:tblGrid>
              <a:tr h="808701">
                <a:tc>
                  <a:txBody>
                    <a:bodyPr/>
                    <a:lstStyle/>
                    <a:p>
                      <a:r>
                        <a:rPr lang="en-US" sz="4000" dirty="0">
                          <a:solidFill>
                            <a:schemeClr val="bg1"/>
                          </a:solidFill>
                        </a:rPr>
                        <a:t>Exports</a:t>
                      </a:r>
                    </a:p>
                  </a:txBody>
                  <a:tcPr>
                    <a:solidFill>
                      <a:schemeClr val="tx2"/>
                    </a:solidFill>
                  </a:tcPr>
                </a:tc>
                <a:tc>
                  <a:txBody>
                    <a:bodyPr/>
                    <a:lstStyle/>
                    <a:p>
                      <a:r>
                        <a:rPr lang="en-US" sz="4000" dirty="0">
                          <a:solidFill>
                            <a:schemeClr val="bg1"/>
                          </a:solidFill>
                        </a:rPr>
                        <a:t>Imports</a:t>
                      </a:r>
                    </a:p>
                  </a:txBody>
                  <a:tcPr>
                    <a:solidFill>
                      <a:schemeClr val="tx2"/>
                    </a:solidFill>
                  </a:tcPr>
                </a:tc>
                <a:tc>
                  <a:txBody>
                    <a:bodyPr/>
                    <a:lstStyle/>
                    <a:p>
                      <a:r>
                        <a:rPr lang="en-US" sz="4000" dirty="0">
                          <a:solidFill>
                            <a:schemeClr val="bg1"/>
                          </a:solidFill>
                        </a:rPr>
                        <a:t>Trade Balance</a:t>
                      </a:r>
                    </a:p>
                  </a:txBody>
                  <a:tcPr>
                    <a:solidFill>
                      <a:schemeClr val="accent4">
                        <a:lumMod val="50000"/>
                      </a:schemeClr>
                    </a:solidFill>
                  </a:tcPr>
                </a:tc>
                <a:extLst>
                  <a:ext uri="{0D108BD9-81ED-4DB2-BD59-A6C34878D82A}">
                    <a16:rowId xmlns:a16="http://schemas.microsoft.com/office/drawing/2014/main" val="2604004429"/>
                  </a:ext>
                </a:extLst>
              </a:tr>
              <a:tr h="808701">
                <a:tc>
                  <a:txBody>
                    <a:bodyPr/>
                    <a:lstStyle/>
                    <a:p>
                      <a:r>
                        <a:rPr lang="en-US" sz="4000" dirty="0"/>
                        <a:t>10000</a:t>
                      </a:r>
                    </a:p>
                  </a:txBody>
                  <a:tcPr/>
                </a:tc>
                <a:tc>
                  <a:txBody>
                    <a:bodyPr/>
                    <a:lstStyle/>
                    <a:p>
                      <a:r>
                        <a:rPr lang="en-US" sz="4000" dirty="0"/>
                        <a:t>9000</a:t>
                      </a:r>
                    </a:p>
                  </a:txBody>
                  <a:tcPr/>
                </a:tc>
                <a:tc>
                  <a:txBody>
                    <a:bodyPr/>
                    <a:lstStyle/>
                    <a:p>
                      <a:r>
                        <a:rPr lang="en-US" sz="4000" dirty="0"/>
                        <a:t>1000</a:t>
                      </a:r>
                    </a:p>
                  </a:txBody>
                  <a:tcPr>
                    <a:solidFill>
                      <a:schemeClr val="accent4">
                        <a:lumMod val="40000"/>
                        <a:lumOff val="60000"/>
                      </a:schemeClr>
                    </a:solidFill>
                  </a:tcPr>
                </a:tc>
                <a:extLst>
                  <a:ext uri="{0D108BD9-81ED-4DB2-BD59-A6C34878D82A}">
                    <a16:rowId xmlns:a16="http://schemas.microsoft.com/office/drawing/2014/main" val="3997403872"/>
                  </a:ext>
                </a:extLst>
              </a:tr>
              <a:tr h="808701">
                <a:tc>
                  <a:txBody>
                    <a:bodyPr/>
                    <a:lstStyle/>
                    <a:p>
                      <a:r>
                        <a:rPr lang="en-US" sz="4000" dirty="0"/>
                        <a:t>15000</a:t>
                      </a:r>
                    </a:p>
                  </a:txBody>
                  <a:tcPr/>
                </a:tc>
                <a:tc>
                  <a:txBody>
                    <a:bodyPr/>
                    <a:lstStyle/>
                    <a:p>
                      <a:r>
                        <a:rPr lang="en-US" sz="4000" dirty="0"/>
                        <a:t>9050</a:t>
                      </a:r>
                    </a:p>
                  </a:txBody>
                  <a:tcPr/>
                </a:tc>
                <a:tc>
                  <a:txBody>
                    <a:bodyPr/>
                    <a:lstStyle/>
                    <a:p>
                      <a:r>
                        <a:rPr lang="en-US" sz="4000" dirty="0"/>
                        <a:t>5950</a:t>
                      </a:r>
                    </a:p>
                  </a:txBody>
                  <a:tcPr>
                    <a:solidFill>
                      <a:schemeClr val="accent4">
                        <a:lumMod val="40000"/>
                        <a:lumOff val="60000"/>
                      </a:schemeClr>
                    </a:solidFill>
                  </a:tcPr>
                </a:tc>
                <a:extLst>
                  <a:ext uri="{0D108BD9-81ED-4DB2-BD59-A6C34878D82A}">
                    <a16:rowId xmlns:a16="http://schemas.microsoft.com/office/drawing/2014/main" val="3196371801"/>
                  </a:ext>
                </a:extLst>
              </a:tr>
              <a:tr h="808701">
                <a:tc>
                  <a:txBody>
                    <a:bodyPr/>
                    <a:lstStyle/>
                    <a:p>
                      <a:r>
                        <a:rPr lang="en-US" sz="4000" dirty="0"/>
                        <a:t>…</a:t>
                      </a:r>
                    </a:p>
                  </a:txBody>
                  <a:tcPr/>
                </a:tc>
                <a:tc>
                  <a:txBody>
                    <a:bodyPr/>
                    <a:lstStyle/>
                    <a:p>
                      <a:r>
                        <a:rPr lang="en-US" sz="4000" dirty="0"/>
                        <a:t>…</a:t>
                      </a:r>
                    </a:p>
                  </a:txBody>
                  <a:tcPr/>
                </a:tc>
                <a:tc>
                  <a:txBody>
                    <a:bodyPr/>
                    <a:lstStyle/>
                    <a:p>
                      <a:r>
                        <a:rPr lang="en-US" sz="4000" dirty="0"/>
                        <a:t>…</a:t>
                      </a:r>
                    </a:p>
                  </a:txBody>
                  <a:tcPr>
                    <a:solidFill>
                      <a:schemeClr val="accent4">
                        <a:lumMod val="40000"/>
                        <a:lumOff val="60000"/>
                      </a:schemeClr>
                    </a:solidFill>
                  </a:tcPr>
                </a:tc>
                <a:extLst>
                  <a:ext uri="{0D108BD9-81ED-4DB2-BD59-A6C34878D82A}">
                    <a16:rowId xmlns:a16="http://schemas.microsoft.com/office/drawing/2014/main" val="3705407464"/>
                  </a:ext>
                </a:extLst>
              </a:tr>
            </a:tbl>
          </a:graphicData>
        </a:graphic>
      </p:graphicFrame>
    </p:spTree>
    <p:extLst>
      <p:ext uri="{BB962C8B-B14F-4D97-AF65-F5344CB8AC3E}">
        <p14:creationId xmlns:p14="http://schemas.microsoft.com/office/powerpoint/2010/main" val="390230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Task Abstraction</a:t>
            </a:r>
          </a:p>
          <a:p>
            <a:pPr hangingPunct="1"/>
            <a:r>
              <a:rPr lang="en-US" dirty="0"/>
              <a:t>Practice Interviewing and Task Abstraction (ic-03) </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fig3.2.pdf"/>
          <p:cNvPicPr>
            <a:picLocks noChangeAspect="1"/>
          </p:cNvPicPr>
          <p:nvPr/>
        </p:nvPicPr>
        <p:blipFill rotWithShape="1">
          <a:blip r:embed="rId3">
            <a:extLst>
              <a:ext uri="{28A0092B-C50C-407E-A947-70E740481C1C}">
                <a14:useLocalDpi xmlns:a14="http://schemas.microsoft.com/office/drawing/2010/main" val="0"/>
              </a:ext>
            </a:extLst>
          </a:blip>
          <a:srcRect l="3424" t="6669" r="9994" b="54139"/>
          <a:stretch/>
        </p:blipFill>
        <p:spPr>
          <a:xfrm>
            <a:off x="5279571" y="4118429"/>
            <a:ext cx="13824857" cy="8949871"/>
          </a:xfrm>
          <a:prstGeom prst="rect">
            <a:avLst/>
          </a:prstGeom>
          <a:ln w="12700">
            <a:miter lim="400000"/>
          </a:ln>
        </p:spPr>
      </p:pic>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30</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1" i="1" u="none" strike="noStrike" kern="0" cap="none" spc="0" normalizeH="0" baseline="0" noProof="0" dirty="0">
                <a:ln>
                  <a:noFill/>
                </a:ln>
                <a:solidFill>
                  <a:srgbClr val="FF4013"/>
                </a:solidFill>
                <a:effectLst/>
                <a:uLnTx/>
                <a:uFillTx/>
                <a:latin typeface="Gill Sans"/>
                <a:sym typeface="Gill Sans"/>
              </a:rPr>
              <a:t>High-level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How is the vis being used to analyze?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4215418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31</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endParaRPr kumimoji="0" sz="5600" b="1" i="1" u="none" strike="noStrike" kern="0" cap="none" spc="0" normalizeH="0" baseline="0" noProof="0" dirty="0">
              <a:ln>
                <a:noFill/>
              </a:ln>
              <a:solidFill>
                <a:schemeClr val="accent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843" y="5801694"/>
            <a:ext cx="12600313" cy="4906612"/>
          </a:xfrm>
          <a:prstGeom prst="rect">
            <a:avLst/>
          </a:prstGeom>
          <a:ln w="12700">
            <a:miter lim="400000"/>
          </a:ln>
        </p:spPr>
      </p:pic>
    </p:spTree>
    <p:extLst>
      <p:ext uri="{BB962C8B-B14F-4D97-AF65-F5344CB8AC3E}">
        <p14:creationId xmlns:p14="http://schemas.microsoft.com/office/powerpoint/2010/main" val="11870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32</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Lookup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5"/>
          <a:srcRect l="310" t="262" r="21818"/>
          <a:stretch>
            <a:fillRect/>
          </a:stretch>
        </p:blipFill>
        <p:spPr>
          <a:xfrm>
            <a:off x="2882900" y="5094020"/>
            <a:ext cx="10598065" cy="8420100"/>
          </a:xfrm>
          <a:prstGeom prst="rect">
            <a:avLst/>
          </a:prstGeom>
          <a:ln w="12700">
            <a:miter lim="400000"/>
          </a:ln>
        </p:spPr>
      </p:pic>
      <p:pic>
        <p:nvPicPr>
          <p:cNvPr id="12" name="Rectangle" descr="Rectangle">
            <a:extLst>
              <a:ext uri="{FF2B5EF4-FFF2-40B4-BE49-F238E27FC236}">
                <a16:creationId xmlns:a16="http://schemas.microsoft.com/office/drawing/2014/main" id="{F77F1388-BA06-294C-8126-DA8125D6FA5F}"/>
              </a:ext>
            </a:extLst>
          </p:cNvPr>
          <p:cNvPicPr>
            <a:picLocks/>
          </p:cNvPicPr>
          <p:nvPr/>
        </p:nvPicPr>
        <p:blipFill>
          <a:blip r:embed="rId6"/>
          <a:stretch>
            <a:fillRect/>
          </a:stretch>
        </p:blipFill>
        <p:spPr>
          <a:xfrm>
            <a:off x="16627390" y="6683178"/>
            <a:ext cx="3924385" cy="1225549"/>
          </a:xfrm>
          <a:prstGeom prst="rect">
            <a:avLst/>
          </a:prstGeom>
        </p:spPr>
      </p:pic>
      <p:pic>
        <p:nvPicPr>
          <p:cNvPr id="13" name="location_1.tiff" descr="location_1.tiff">
            <a:extLst>
              <a:ext uri="{FF2B5EF4-FFF2-40B4-BE49-F238E27FC236}">
                <a16:creationId xmlns:a16="http://schemas.microsoft.com/office/drawing/2014/main" id="{60DD2E47-8A28-8B4E-A740-0C3ED6CEF88A}"/>
              </a:ext>
            </a:extLst>
          </p:cNvPr>
          <p:cNvPicPr>
            <a:picLocks noChangeAspect="1"/>
          </p:cNvPicPr>
          <p:nvPr/>
        </p:nvPicPr>
        <p:blipFill>
          <a:blip r:embed="rId7"/>
          <a:stretch>
            <a:fillRect/>
          </a:stretch>
        </p:blipFill>
        <p:spPr>
          <a:xfrm>
            <a:off x="11342588" y="10274301"/>
            <a:ext cx="1219200" cy="1219200"/>
          </a:xfrm>
          <a:prstGeom prst="rect">
            <a:avLst/>
          </a:prstGeom>
          <a:ln w="12700">
            <a:miter lim="400000"/>
          </a:ln>
        </p:spPr>
      </p:pic>
      <p:sp>
        <p:nvSpPr>
          <p:cNvPr id="14" name="What is the address of Ryder hall?">
            <a:extLst>
              <a:ext uri="{FF2B5EF4-FFF2-40B4-BE49-F238E27FC236}">
                <a16:creationId xmlns:a16="http://schemas.microsoft.com/office/drawing/2014/main" id="{5A17DA0E-911B-204F-BBED-D77D64BA7EE0}"/>
              </a:ext>
            </a:extLst>
          </p:cNvPr>
          <p:cNvSpPr/>
          <p:nvPr/>
        </p:nvSpPr>
        <p:spPr>
          <a:xfrm>
            <a:off x="13587175" y="10363619"/>
            <a:ext cx="10241586"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56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What is the address of Ryder </a:t>
            </a:r>
            <a:r>
              <a:rPr kumimoji="0" lang="en-US" sz="5600" b="0" i="0" u="none" strike="noStrike" kern="0" cap="none" spc="0" normalizeH="0" baseline="0" noProof="0" dirty="0">
                <a:ln>
                  <a:noFill/>
                </a:ln>
                <a:solidFill>
                  <a:srgbClr val="000000"/>
                </a:solidFill>
                <a:effectLst/>
                <a:uLnTx/>
                <a:uFillTx/>
                <a:latin typeface="Gill Sans"/>
                <a:sym typeface="Gill Sans"/>
              </a:rPr>
              <a:t>H</a:t>
            </a:r>
            <a:r>
              <a:rPr kumimoji="0" sz="5600" b="0" i="0" u="none" strike="noStrike" kern="0" cap="none" spc="0" normalizeH="0" baseline="0" noProof="0" dirty="0">
                <a:ln>
                  <a:noFill/>
                </a:ln>
                <a:solidFill>
                  <a:srgbClr val="000000"/>
                </a:solidFill>
                <a:effectLst/>
                <a:uLnTx/>
                <a:uFillTx/>
                <a:latin typeface="Gill Sans"/>
                <a:sym typeface="Gill Sans"/>
              </a:rPr>
              <a:t>all?</a:t>
            </a:r>
          </a:p>
        </p:txBody>
      </p:sp>
    </p:spTree>
    <p:extLst>
      <p:ext uri="{BB962C8B-B14F-4D97-AF65-F5344CB8AC3E}">
        <p14:creationId xmlns:p14="http://schemas.microsoft.com/office/powerpoint/2010/main" val="369336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33</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Lookup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2" name="Rectangle" descr="Rectangle">
            <a:extLst>
              <a:ext uri="{FF2B5EF4-FFF2-40B4-BE49-F238E27FC236}">
                <a16:creationId xmlns:a16="http://schemas.microsoft.com/office/drawing/2014/main" id="{F77F1388-BA06-294C-8126-DA8125D6FA5F}"/>
              </a:ext>
            </a:extLst>
          </p:cNvPr>
          <p:cNvPicPr>
            <a:picLocks/>
          </p:cNvPicPr>
          <p:nvPr/>
        </p:nvPicPr>
        <p:blipFill>
          <a:blip r:embed="rId5"/>
          <a:stretch>
            <a:fillRect/>
          </a:stretch>
        </p:blipFill>
        <p:spPr>
          <a:xfrm>
            <a:off x="16627390" y="6683178"/>
            <a:ext cx="3924385" cy="1225549"/>
          </a:xfrm>
          <a:prstGeom prst="rect">
            <a:avLst/>
          </a:prstGeom>
        </p:spPr>
      </p:pic>
      <p:sp>
        <p:nvSpPr>
          <p:cNvPr id="14" name="What is the address of Ryder hall?">
            <a:extLst>
              <a:ext uri="{FF2B5EF4-FFF2-40B4-BE49-F238E27FC236}">
                <a16:creationId xmlns:a16="http://schemas.microsoft.com/office/drawing/2014/main" id="{5A17DA0E-911B-204F-BBED-D77D64BA7EE0}"/>
              </a:ext>
            </a:extLst>
          </p:cNvPr>
          <p:cNvSpPr/>
          <p:nvPr/>
        </p:nvSpPr>
        <p:spPr>
          <a:xfrm>
            <a:off x="13601701" y="10267424"/>
            <a:ext cx="10782299" cy="182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none" spc="0" normalizeH="0" baseline="0" noProof="0" dirty="0">
                <a:ln>
                  <a:noFill/>
                </a:ln>
                <a:solidFill>
                  <a:srgbClr val="000000"/>
                </a:solidFill>
                <a:effectLst/>
                <a:uLnTx/>
                <a:uFillTx/>
                <a:latin typeface="Gill Sans"/>
                <a:sym typeface="Gill Sans"/>
              </a:rPr>
              <a:t>How much profit was there </a:t>
            </a:r>
            <a:r>
              <a:rPr lang="en-US" dirty="0">
                <a:latin typeface="Gill Sans"/>
              </a:rPr>
              <a:t>for Mississippi</a:t>
            </a:r>
            <a:r>
              <a:rPr kumimoji="0" sz="5600" b="0" i="0" u="none" strike="noStrike" kern="0" cap="none" spc="0" normalizeH="0" baseline="0" noProof="0" dirty="0">
                <a:ln>
                  <a:noFill/>
                </a:ln>
                <a:solidFill>
                  <a:srgbClr val="000000"/>
                </a:solidFill>
                <a:effectLst/>
                <a:uLnTx/>
                <a:uFillTx/>
                <a:latin typeface="Gill Sans"/>
                <a:sym typeface="Gill Sans"/>
              </a:rPr>
              <a:t>?</a:t>
            </a:r>
          </a:p>
        </p:txBody>
      </p:sp>
      <p:pic>
        <p:nvPicPr>
          <p:cNvPr id="15" name="Picture 14" descr="A picture containing graphical user interface&#10;&#10;Description automatically generated">
            <a:extLst>
              <a:ext uri="{FF2B5EF4-FFF2-40B4-BE49-F238E27FC236}">
                <a16:creationId xmlns:a16="http://schemas.microsoft.com/office/drawing/2014/main" id="{A7C82C88-A2B3-2B44-AE1C-0DDF69256669}"/>
              </a:ext>
            </a:extLst>
          </p:cNvPr>
          <p:cNvPicPr>
            <a:picLocks noChangeAspect="1"/>
          </p:cNvPicPr>
          <p:nvPr/>
        </p:nvPicPr>
        <p:blipFill rotWithShape="1">
          <a:blip r:embed="rId6">
            <a:extLst>
              <a:ext uri="{28A0092B-C50C-407E-A947-70E740481C1C}">
                <a14:useLocalDpi xmlns:a14="http://schemas.microsoft.com/office/drawing/2010/main" val="0"/>
              </a:ext>
            </a:extLst>
          </a:blip>
          <a:srcRect l="14668" r="30434" b="49290"/>
          <a:stretch/>
        </p:blipFill>
        <p:spPr>
          <a:xfrm>
            <a:off x="1277665" y="6235700"/>
            <a:ext cx="11834881" cy="6832600"/>
          </a:xfrm>
          <a:prstGeom prst="rect">
            <a:avLst/>
          </a:prstGeom>
        </p:spPr>
      </p:pic>
    </p:spTree>
    <p:extLst>
      <p:ext uri="{BB962C8B-B14F-4D97-AF65-F5344CB8AC3E}">
        <p14:creationId xmlns:p14="http://schemas.microsoft.com/office/powerpoint/2010/main" val="359160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34</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Locate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4"/>
          <a:srcRect l="310" t="262" r="21818"/>
          <a:stretch>
            <a:fillRect/>
          </a:stretch>
        </p:blipFill>
        <p:spPr>
          <a:xfrm>
            <a:off x="2882900" y="5094020"/>
            <a:ext cx="10598065" cy="8420100"/>
          </a:xfrm>
          <a:prstGeom prst="rect">
            <a:avLst/>
          </a:prstGeom>
          <a:ln w="12700">
            <a:miter lim="400000"/>
          </a:ln>
        </p:spPr>
      </p:pic>
      <p:sp>
        <p:nvSpPr>
          <p:cNvPr id="14" name="What is the address of Ryder hall?">
            <a:extLst>
              <a:ext uri="{FF2B5EF4-FFF2-40B4-BE49-F238E27FC236}">
                <a16:creationId xmlns:a16="http://schemas.microsoft.com/office/drawing/2014/main" id="{5A17DA0E-911B-204F-BBED-D77D64BA7EE0}"/>
              </a:ext>
            </a:extLst>
          </p:cNvPr>
          <p:cNvSpPr/>
          <p:nvPr/>
        </p:nvSpPr>
        <p:spPr>
          <a:xfrm>
            <a:off x="15538836" y="10363619"/>
            <a:ext cx="6338274"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56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none" spc="0" normalizeH="0" baseline="0" noProof="0" dirty="0">
                <a:ln>
                  <a:noFill/>
                </a:ln>
                <a:solidFill>
                  <a:srgbClr val="000000"/>
                </a:solidFill>
                <a:effectLst/>
                <a:uLnTx/>
                <a:uFillTx/>
                <a:latin typeface="Gill Sans"/>
                <a:sym typeface="Gill Sans"/>
              </a:rPr>
              <a:t>Where is Ryder Hall?</a:t>
            </a:r>
            <a:endParaRPr kumimoji="0" sz="5600" b="0" i="0" u="none" strike="noStrike" kern="0" cap="none" spc="0" normalizeH="0" baseline="0" noProof="0" dirty="0">
              <a:ln>
                <a:noFill/>
              </a:ln>
              <a:solidFill>
                <a:srgbClr val="000000"/>
              </a:solidFill>
              <a:effectLst/>
              <a:uLnTx/>
              <a:uFillTx/>
              <a:latin typeface="Gill Sans"/>
              <a:sym typeface="Gill Sans"/>
            </a:endParaRPr>
          </a:p>
        </p:txBody>
      </p:sp>
      <p:pic>
        <p:nvPicPr>
          <p:cNvPr id="13" name="fig3.2.pdf">
            <a:extLst>
              <a:ext uri="{FF2B5EF4-FFF2-40B4-BE49-F238E27FC236}">
                <a16:creationId xmlns:a16="http://schemas.microsoft.com/office/drawing/2014/main" id="{D69B3748-9E3F-2442-8429-16E5C8E5A0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5" name="Rectangle" descr="Rectangle">
            <a:extLst>
              <a:ext uri="{FF2B5EF4-FFF2-40B4-BE49-F238E27FC236}">
                <a16:creationId xmlns:a16="http://schemas.microsoft.com/office/drawing/2014/main" id="{BD5B0D43-51C3-3642-8FEA-815BA430EAB9}"/>
              </a:ext>
            </a:extLst>
          </p:cNvPr>
          <p:cNvPicPr>
            <a:picLocks/>
          </p:cNvPicPr>
          <p:nvPr/>
        </p:nvPicPr>
        <p:blipFill>
          <a:blip r:embed="rId6"/>
          <a:stretch>
            <a:fillRect/>
          </a:stretch>
        </p:blipFill>
        <p:spPr>
          <a:xfrm>
            <a:off x="16654340" y="7939207"/>
            <a:ext cx="3924385" cy="1225549"/>
          </a:xfrm>
          <a:prstGeom prst="rect">
            <a:avLst/>
          </a:prstGeom>
        </p:spPr>
      </p:pic>
    </p:spTree>
    <p:extLst>
      <p:ext uri="{BB962C8B-B14F-4D97-AF65-F5344CB8AC3E}">
        <p14:creationId xmlns:p14="http://schemas.microsoft.com/office/powerpoint/2010/main" val="1937604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Locate</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14" name="What is the address of Ryder hall?">
            <a:extLst>
              <a:ext uri="{FF2B5EF4-FFF2-40B4-BE49-F238E27FC236}">
                <a16:creationId xmlns:a16="http://schemas.microsoft.com/office/drawing/2014/main" id="{5A17DA0E-911B-204F-BBED-D77D64BA7EE0}"/>
              </a:ext>
            </a:extLst>
          </p:cNvPr>
          <p:cNvSpPr/>
          <p:nvPr/>
        </p:nvSpPr>
        <p:spPr>
          <a:xfrm>
            <a:off x="13884543" y="10363619"/>
            <a:ext cx="964687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5600">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5600" b="0" i="0" u="none" strike="noStrike" kern="0" cap="none" spc="0" normalizeH="0" baseline="0" noProof="0" dirty="0">
                <a:ln>
                  <a:noFill/>
                </a:ln>
                <a:solidFill>
                  <a:srgbClr val="000000"/>
                </a:solidFill>
                <a:effectLst/>
                <a:uLnTx/>
                <a:uFillTx/>
                <a:latin typeface="Gill Sans"/>
                <a:sym typeface="Gill Sans"/>
              </a:rPr>
              <a:t>Where is the Monarch butterfly?</a:t>
            </a:r>
            <a:endParaRPr kumimoji="0" sz="5600" b="0" i="0" u="none" strike="noStrike" kern="0" cap="none" spc="0" normalizeH="0" baseline="0" noProof="0" dirty="0">
              <a:ln>
                <a:noFill/>
              </a:ln>
              <a:solidFill>
                <a:srgbClr val="000000"/>
              </a:solidFill>
              <a:effectLst/>
              <a:uLnTx/>
              <a:uFillTx/>
              <a:latin typeface="Gill Sans"/>
              <a:sym typeface="Gill Sans"/>
            </a:endParaRPr>
          </a:p>
        </p:txBody>
      </p:sp>
      <p:pic>
        <p:nvPicPr>
          <p:cNvPr id="13" name="fig3.2.pdf">
            <a:extLst>
              <a:ext uri="{FF2B5EF4-FFF2-40B4-BE49-F238E27FC236}">
                <a16:creationId xmlns:a16="http://schemas.microsoft.com/office/drawing/2014/main" id="{D69B3748-9E3F-2442-8429-16E5C8E5A0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5" name="Rectangle" descr="Rectangle">
            <a:extLst>
              <a:ext uri="{FF2B5EF4-FFF2-40B4-BE49-F238E27FC236}">
                <a16:creationId xmlns:a16="http://schemas.microsoft.com/office/drawing/2014/main" id="{BD5B0D43-51C3-3642-8FEA-815BA430EAB9}"/>
              </a:ext>
            </a:extLst>
          </p:cNvPr>
          <p:cNvPicPr>
            <a:picLocks/>
          </p:cNvPicPr>
          <p:nvPr/>
        </p:nvPicPr>
        <p:blipFill>
          <a:blip r:embed="rId5"/>
          <a:stretch>
            <a:fillRect/>
          </a:stretch>
        </p:blipFill>
        <p:spPr>
          <a:xfrm>
            <a:off x="16654340" y="7939207"/>
            <a:ext cx="3924385" cy="1225549"/>
          </a:xfrm>
          <a:prstGeom prst="rect">
            <a:avLst/>
          </a:prstGeom>
        </p:spPr>
      </p:pic>
      <p:pic>
        <p:nvPicPr>
          <p:cNvPr id="1026" name="Picture 2" descr="circular graphic showing relationships between butterfly families ">
            <a:extLst>
              <a:ext uri="{FF2B5EF4-FFF2-40B4-BE49-F238E27FC236}">
                <a16:creationId xmlns:a16="http://schemas.microsoft.com/office/drawing/2014/main" id="{E847C591-97EE-214A-BBC2-14E206D880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8751" y="4342030"/>
            <a:ext cx="9567026" cy="88785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C9A6A42-FAE5-5A4D-A008-0885655975B4}"/>
              </a:ext>
            </a:extLst>
          </p:cNvPr>
          <p:cNvSpPr txBox="1"/>
          <p:nvPr/>
        </p:nvSpPr>
        <p:spPr>
          <a:xfrm>
            <a:off x="-4916" y="13177199"/>
            <a:ext cx="1665925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hlinkClick r:id="rId7"/>
              </a:rPr>
              <a:t>https://www.floridamuseum.ufl.edu/science/at-last-butterflies-get-a-bigger-better-evolutionary-tree/</a:t>
            </a:r>
            <a:r>
              <a:rPr lang="en-US" sz="3200" dirty="0"/>
              <a:t> </a:t>
            </a:r>
          </a:p>
        </p:txBody>
      </p:sp>
    </p:spTree>
    <p:extLst>
      <p:ext uri="{BB962C8B-B14F-4D97-AF65-F5344CB8AC3E}">
        <p14:creationId xmlns:p14="http://schemas.microsoft.com/office/powerpoint/2010/main" val="1139913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36</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Browse</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4"/>
          <a:srcRect l="310" t="262" r="21818"/>
          <a:stretch>
            <a:fillRect/>
          </a:stretch>
        </p:blipFill>
        <p:spPr>
          <a:xfrm>
            <a:off x="2882900" y="5094020"/>
            <a:ext cx="10598065" cy="8420100"/>
          </a:xfrm>
          <a:prstGeom prst="rect">
            <a:avLst/>
          </a:prstGeom>
          <a:ln w="12700">
            <a:miter lim="400000"/>
          </a:ln>
        </p:spPr>
      </p:pic>
      <p:sp>
        <p:nvSpPr>
          <p:cNvPr id="13" name="What buildings are near Ryder Hall?">
            <a:extLst>
              <a:ext uri="{FF2B5EF4-FFF2-40B4-BE49-F238E27FC236}">
                <a16:creationId xmlns:a16="http://schemas.microsoft.com/office/drawing/2014/main" id="{76CC7D92-8AB8-7C4E-8674-4E929EAEE921}"/>
              </a:ext>
            </a:extLst>
          </p:cNvPr>
          <p:cNvSpPr/>
          <p:nvPr/>
        </p:nvSpPr>
        <p:spPr>
          <a:xfrm>
            <a:off x="14382507" y="9953499"/>
            <a:ext cx="7378900" cy="182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What buildings are near Ryder Hall?</a:t>
            </a:r>
          </a:p>
        </p:txBody>
      </p:sp>
      <p:pic>
        <p:nvPicPr>
          <p:cNvPr id="15" name="location_1.tiff" descr="location_1.tiff">
            <a:extLst>
              <a:ext uri="{FF2B5EF4-FFF2-40B4-BE49-F238E27FC236}">
                <a16:creationId xmlns:a16="http://schemas.microsoft.com/office/drawing/2014/main" id="{EB90B1B1-46E7-DF40-B785-4A3FA660FEAB}"/>
              </a:ext>
            </a:extLst>
          </p:cNvPr>
          <p:cNvPicPr>
            <a:picLocks noChangeAspect="1"/>
          </p:cNvPicPr>
          <p:nvPr/>
        </p:nvPicPr>
        <p:blipFill>
          <a:blip r:embed="rId5"/>
          <a:stretch>
            <a:fillRect/>
          </a:stretch>
        </p:blipFill>
        <p:spPr>
          <a:xfrm>
            <a:off x="10141470" y="10047286"/>
            <a:ext cx="1219200" cy="1219200"/>
          </a:xfrm>
          <a:prstGeom prst="rect">
            <a:avLst/>
          </a:prstGeom>
          <a:ln w="12700">
            <a:miter lim="400000"/>
          </a:ln>
        </p:spPr>
      </p:pic>
      <p:pic>
        <p:nvPicPr>
          <p:cNvPr id="16" name="location_1.tiff" descr="location_1.tiff">
            <a:extLst>
              <a:ext uri="{FF2B5EF4-FFF2-40B4-BE49-F238E27FC236}">
                <a16:creationId xmlns:a16="http://schemas.microsoft.com/office/drawing/2014/main" id="{CBDC84E8-E306-454A-BDF8-2ACD1AB5882A}"/>
              </a:ext>
            </a:extLst>
          </p:cNvPr>
          <p:cNvPicPr>
            <a:picLocks noChangeAspect="1"/>
          </p:cNvPicPr>
          <p:nvPr/>
        </p:nvPicPr>
        <p:blipFill>
          <a:blip r:embed="rId5"/>
          <a:stretch>
            <a:fillRect/>
          </a:stretch>
        </p:blipFill>
        <p:spPr>
          <a:xfrm>
            <a:off x="11342110" y="10256970"/>
            <a:ext cx="1219200" cy="1219200"/>
          </a:xfrm>
          <a:prstGeom prst="rect">
            <a:avLst/>
          </a:prstGeom>
          <a:ln w="12700">
            <a:miter lim="400000"/>
          </a:ln>
        </p:spPr>
      </p:pic>
      <p:pic>
        <p:nvPicPr>
          <p:cNvPr id="17" name="location_1.tiff" descr="location_1.tiff">
            <a:extLst>
              <a:ext uri="{FF2B5EF4-FFF2-40B4-BE49-F238E27FC236}">
                <a16:creationId xmlns:a16="http://schemas.microsoft.com/office/drawing/2014/main" id="{F74D766C-4982-1C49-BFBB-B0D8806A0290}"/>
              </a:ext>
            </a:extLst>
          </p:cNvPr>
          <p:cNvPicPr>
            <a:picLocks noChangeAspect="1"/>
          </p:cNvPicPr>
          <p:nvPr/>
        </p:nvPicPr>
        <p:blipFill>
          <a:blip r:embed="rId5"/>
          <a:stretch>
            <a:fillRect/>
          </a:stretch>
        </p:blipFill>
        <p:spPr>
          <a:xfrm>
            <a:off x="12065002" y="7718723"/>
            <a:ext cx="1219200" cy="1219200"/>
          </a:xfrm>
          <a:prstGeom prst="rect">
            <a:avLst/>
          </a:prstGeom>
          <a:ln w="12700">
            <a:miter lim="400000"/>
          </a:ln>
        </p:spPr>
      </p:pic>
      <p:pic>
        <p:nvPicPr>
          <p:cNvPr id="18" name="location_1.tiff" descr="location_1.tiff">
            <a:extLst>
              <a:ext uri="{FF2B5EF4-FFF2-40B4-BE49-F238E27FC236}">
                <a16:creationId xmlns:a16="http://schemas.microsoft.com/office/drawing/2014/main" id="{54C4A059-D8C0-6945-9FE0-F4FCF57F90C6}"/>
              </a:ext>
            </a:extLst>
          </p:cNvPr>
          <p:cNvPicPr>
            <a:picLocks noChangeAspect="1"/>
          </p:cNvPicPr>
          <p:nvPr/>
        </p:nvPicPr>
        <p:blipFill>
          <a:blip r:embed="rId5"/>
          <a:stretch>
            <a:fillRect/>
          </a:stretch>
        </p:blipFill>
        <p:spPr>
          <a:xfrm>
            <a:off x="12611505" y="10126926"/>
            <a:ext cx="1219200" cy="1219200"/>
          </a:xfrm>
          <a:prstGeom prst="rect">
            <a:avLst/>
          </a:prstGeom>
          <a:ln w="12700">
            <a:miter lim="400000"/>
          </a:ln>
        </p:spPr>
      </p:pic>
      <p:pic>
        <p:nvPicPr>
          <p:cNvPr id="19" name="location_1.tiff" descr="location_1.tiff">
            <a:extLst>
              <a:ext uri="{FF2B5EF4-FFF2-40B4-BE49-F238E27FC236}">
                <a16:creationId xmlns:a16="http://schemas.microsoft.com/office/drawing/2014/main" id="{2C764EEE-ED62-E345-B7E6-343FD955F5BE}"/>
              </a:ext>
            </a:extLst>
          </p:cNvPr>
          <p:cNvPicPr>
            <a:picLocks noChangeAspect="1"/>
          </p:cNvPicPr>
          <p:nvPr/>
        </p:nvPicPr>
        <p:blipFill>
          <a:blip r:embed="rId5"/>
          <a:stretch>
            <a:fillRect/>
          </a:stretch>
        </p:blipFill>
        <p:spPr>
          <a:xfrm>
            <a:off x="10496062" y="8586660"/>
            <a:ext cx="1219200" cy="1219200"/>
          </a:xfrm>
          <a:prstGeom prst="rect">
            <a:avLst/>
          </a:prstGeom>
          <a:ln w="12700">
            <a:miter lim="400000"/>
          </a:ln>
        </p:spPr>
      </p:pic>
      <p:pic>
        <p:nvPicPr>
          <p:cNvPr id="20" name="fig3.2.pdf">
            <a:extLst>
              <a:ext uri="{FF2B5EF4-FFF2-40B4-BE49-F238E27FC236}">
                <a16:creationId xmlns:a16="http://schemas.microsoft.com/office/drawing/2014/main" id="{4F6A4076-84F6-4D4C-83E3-90BD6A19F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21" name="Rectangle" descr="Rectangle">
            <a:extLst>
              <a:ext uri="{FF2B5EF4-FFF2-40B4-BE49-F238E27FC236}">
                <a16:creationId xmlns:a16="http://schemas.microsoft.com/office/drawing/2014/main" id="{BCBF0696-498A-DB43-BCA9-12663F0014ED}"/>
              </a:ext>
            </a:extLst>
          </p:cNvPr>
          <p:cNvPicPr>
            <a:picLocks/>
          </p:cNvPicPr>
          <p:nvPr/>
        </p:nvPicPr>
        <p:blipFill>
          <a:blip r:embed="rId7"/>
          <a:stretch>
            <a:fillRect/>
          </a:stretch>
        </p:blipFill>
        <p:spPr>
          <a:xfrm>
            <a:off x="20369359" y="6743363"/>
            <a:ext cx="3924385" cy="1225549"/>
          </a:xfrm>
          <a:prstGeom prst="rect">
            <a:avLst/>
          </a:prstGeom>
        </p:spPr>
      </p:pic>
    </p:spTree>
    <p:extLst>
      <p:ext uri="{BB962C8B-B14F-4D97-AF65-F5344CB8AC3E}">
        <p14:creationId xmlns:p14="http://schemas.microsoft.com/office/powerpoint/2010/main" val="3864448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37</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Browse</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13" name="What buildings are near Ryder Hall?">
            <a:extLst>
              <a:ext uri="{FF2B5EF4-FFF2-40B4-BE49-F238E27FC236}">
                <a16:creationId xmlns:a16="http://schemas.microsoft.com/office/drawing/2014/main" id="{76CC7D92-8AB8-7C4E-8674-4E929EAEE921}"/>
              </a:ext>
            </a:extLst>
          </p:cNvPr>
          <p:cNvSpPr/>
          <p:nvPr/>
        </p:nvSpPr>
        <p:spPr>
          <a:xfrm>
            <a:off x="14382506" y="9953499"/>
            <a:ext cx="8985493" cy="182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Wh</a:t>
            </a:r>
            <a:r>
              <a:rPr kumimoji="0" lang="en-US" sz="5600" b="0" i="0" u="none" strike="noStrike" kern="0" cap="none" spc="0" normalizeH="0" baseline="0" noProof="0" dirty="0">
                <a:ln>
                  <a:noFill/>
                </a:ln>
                <a:solidFill>
                  <a:srgbClr val="000000"/>
                </a:solidFill>
                <a:effectLst/>
                <a:uLnTx/>
                <a:uFillTx/>
                <a:latin typeface="Gill Sans"/>
                <a:sym typeface="Gill Sans"/>
              </a:rPr>
              <a:t>ich</a:t>
            </a:r>
            <a:r>
              <a:rPr kumimoji="0" sz="5600" b="0" i="0" u="none" strike="noStrike" kern="0" cap="none" spc="0" normalizeH="0" baseline="0" noProof="0" dirty="0">
                <a:ln>
                  <a:noFill/>
                </a:ln>
                <a:solidFill>
                  <a:srgbClr val="000000"/>
                </a:solidFill>
                <a:effectLst/>
                <a:uLnTx/>
                <a:uFillTx/>
                <a:latin typeface="Gill Sans"/>
                <a:sym typeface="Gill Sans"/>
              </a:rPr>
              <a:t> </a:t>
            </a:r>
            <a:r>
              <a:rPr kumimoji="0" lang="en-US" sz="5600" b="0" i="0" u="none" strike="noStrike" kern="0" cap="none" spc="0" normalizeH="0" baseline="0" noProof="0" dirty="0">
                <a:ln>
                  <a:noFill/>
                </a:ln>
                <a:solidFill>
                  <a:srgbClr val="000000"/>
                </a:solidFill>
                <a:effectLst/>
                <a:uLnTx/>
                <a:uFillTx/>
                <a:latin typeface="Gill Sans"/>
                <a:sym typeface="Gill Sans"/>
              </a:rPr>
              <a:t>Irises have sepal length greater than 7.5</a:t>
            </a:r>
            <a:r>
              <a:rPr kumimoji="0" sz="5600" b="0" i="0" u="none" strike="noStrike" kern="0" cap="none" spc="0" normalizeH="0" baseline="0" noProof="0" dirty="0">
                <a:ln>
                  <a:noFill/>
                </a:ln>
                <a:solidFill>
                  <a:srgbClr val="000000"/>
                </a:solidFill>
                <a:effectLst/>
                <a:uLnTx/>
                <a:uFillTx/>
                <a:latin typeface="Gill Sans"/>
                <a:sym typeface="Gill Sans"/>
              </a:rPr>
              <a:t>?</a:t>
            </a:r>
          </a:p>
        </p:txBody>
      </p:sp>
      <p:pic>
        <p:nvPicPr>
          <p:cNvPr id="20" name="fig3.2.pdf">
            <a:extLst>
              <a:ext uri="{FF2B5EF4-FFF2-40B4-BE49-F238E27FC236}">
                <a16:creationId xmlns:a16="http://schemas.microsoft.com/office/drawing/2014/main" id="{4F6A4076-84F6-4D4C-83E3-90BD6A19F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21" name="Rectangle" descr="Rectangle">
            <a:extLst>
              <a:ext uri="{FF2B5EF4-FFF2-40B4-BE49-F238E27FC236}">
                <a16:creationId xmlns:a16="http://schemas.microsoft.com/office/drawing/2014/main" id="{BCBF0696-498A-DB43-BCA9-12663F0014ED}"/>
              </a:ext>
            </a:extLst>
          </p:cNvPr>
          <p:cNvPicPr>
            <a:picLocks/>
          </p:cNvPicPr>
          <p:nvPr/>
        </p:nvPicPr>
        <p:blipFill>
          <a:blip r:embed="rId5"/>
          <a:stretch>
            <a:fillRect/>
          </a:stretch>
        </p:blipFill>
        <p:spPr>
          <a:xfrm>
            <a:off x="20369359" y="6743363"/>
            <a:ext cx="3924385" cy="1225549"/>
          </a:xfrm>
          <a:prstGeom prst="rect">
            <a:avLst/>
          </a:prstGeom>
        </p:spPr>
      </p:pic>
      <p:pic>
        <p:nvPicPr>
          <p:cNvPr id="3" name="Picture 2" descr="Chart, scatter chart&#10;&#10;Description automatically generated">
            <a:extLst>
              <a:ext uri="{FF2B5EF4-FFF2-40B4-BE49-F238E27FC236}">
                <a16:creationId xmlns:a16="http://schemas.microsoft.com/office/drawing/2014/main" id="{BE6B3C73-9206-114A-9ED5-E70CEE5C62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685" y="5094020"/>
            <a:ext cx="10669280" cy="7380339"/>
          </a:xfrm>
          <a:prstGeom prst="rect">
            <a:avLst/>
          </a:prstGeom>
        </p:spPr>
      </p:pic>
      <p:sp>
        <p:nvSpPr>
          <p:cNvPr id="22" name="TextBox 21">
            <a:extLst>
              <a:ext uri="{FF2B5EF4-FFF2-40B4-BE49-F238E27FC236}">
                <a16:creationId xmlns:a16="http://schemas.microsoft.com/office/drawing/2014/main" id="{CEBB12F7-8AFE-394C-A796-98431309719A}"/>
              </a:ext>
            </a:extLst>
          </p:cNvPr>
          <p:cNvSpPr txBox="1"/>
          <p:nvPr/>
        </p:nvSpPr>
        <p:spPr>
          <a:xfrm>
            <a:off x="266700" y="13004512"/>
            <a:ext cx="1219691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/@d3/scatterplot-with-shapes</a:t>
            </a:r>
          </a:p>
        </p:txBody>
      </p:sp>
    </p:spTree>
    <p:extLst>
      <p:ext uri="{BB962C8B-B14F-4D97-AF65-F5344CB8AC3E}">
        <p14:creationId xmlns:p14="http://schemas.microsoft.com/office/powerpoint/2010/main" val="2224903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38</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Explore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droppedImage.tiff" descr="droppedImage.tiff">
            <a:extLst>
              <a:ext uri="{FF2B5EF4-FFF2-40B4-BE49-F238E27FC236}">
                <a16:creationId xmlns:a16="http://schemas.microsoft.com/office/drawing/2014/main" id="{E72B8213-D41B-344E-80B5-5D314199C17E}"/>
              </a:ext>
            </a:extLst>
          </p:cNvPr>
          <p:cNvPicPr>
            <a:picLocks noChangeAspect="1"/>
          </p:cNvPicPr>
          <p:nvPr/>
        </p:nvPicPr>
        <p:blipFill>
          <a:blip r:embed="rId4"/>
          <a:srcRect l="310" t="262" r="21818"/>
          <a:stretch>
            <a:fillRect/>
          </a:stretch>
        </p:blipFill>
        <p:spPr>
          <a:xfrm>
            <a:off x="2882900" y="5094020"/>
            <a:ext cx="10598065" cy="8420100"/>
          </a:xfrm>
          <a:prstGeom prst="rect">
            <a:avLst/>
          </a:prstGeom>
          <a:ln w="12700">
            <a:miter lim="400000"/>
          </a:ln>
        </p:spPr>
      </p:pic>
      <p:sp>
        <p:nvSpPr>
          <p:cNvPr id="20" name="What is south of Huntington Ave?">
            <a:extLst>
              <a:ext uri="{FF2B5EF4-FFF2-40B4-BE49-F238E27FC236}">
                <a16:creationId xmlns:a16="http://schemas.microsoft.com/office/drawing/2014/main" id="{FF172089-233F-A041-A9BB-C5D672DA3696}"/>
              </a:ext>
            </a:extLst>
          </p:cNvPr>
          <p:cNvSpPr/>
          <p:nvPr/>
        </p:nvSpPr>
        <p:spPr>
          <a:xfrm>
            <a:off x="14504242" y="10392851"/>
            <a:ext cx="6704758"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5600" b="0" i="0" u="none" strike="noStrike" kern="0" cap="none" spc="0" normalizeH="0" baseline="0" noProof="0" dirty="0">
                <a:ln>
                  <a:noFill/>
                </a:ln>
                <a:solidFill>
                  <a:srgbClr val="000000"/>
                </a:solidFill>
                <a:effectLst/>
                <a:uLnTx/>
                <a:uFillTx/>
                <a:latin typeface="Gill Sans"/>
                <a:sym typeface="Gill Sans"/>
              </a:rPr>
              <a:t>W</a:t>
            </a:r>
            <a:r>
              <a:rPr kumimoji="0" lang="en-US" sz="5600" b="0" i="0" u="none" strike="noStrike" kern="0" cap="none" spc="0" normalizeH="0" baseline="0" noProof="0" dirty="0">
                <a:ln>
                  <a:noFill/>
                </a:ln>
                <a:solidFill>
                  <a:srgbClr val="000000"/>
                </a:solidFill>
                <a:effectLst/>
                <a:uLnTx/>
                <a:uFillTx/>
                <a:latin typeface="Gill Sans"/>
                <a:sym typeface="Gill Sans"/>
              </a:rPr>
              <a:t>here can I study</a:t>
            </a:r>
            <a:r>
              <a:rPr kumimoji="0" sz="5600" b="0" i="0" u="none" strike="noStrike" kern="0" cap="none" spc="0" normalizeH="0" baseline="0" noProof="0" dirty="0">
                <a:ln>
                  <a:noFill/>
                </a:ln>
                <a:solidFill>
                  <a:srgbClr val="000000"/>
                </a:solidFill>
                <a:effectLst/>
                <a:uLnTx/>
                <a:uFillTx/>
                <a:latin typeface="Gill Sans"/>
                <a:sym typeface="Gill Sans"/>
              </a:rPr>
              <a:t>?</a:t>
            </a:r>
          </a:p>
        </p:txBody>
      </p:sp>
      <p:pic>
        <p:nvPicPr>
          <p:cNvPr id="21" name="275-200.tiff" descr="275-200.tiff">
            <a:extLst>
              <a:ext uri="{FF2B5EF4-FFF2-40B4-BE49-F238E27FC236}">
                <a16:creationId xmlns:a16="http://schemas.microsoft.com/office/drawing/2014/main" id="{E7E8300A-35DD-664E-9C2B-417B7DC754E9}"/>
              </a:ext>
            </a:extLst>
          </p:cNvPr>
          <p:cNvPicPr>
            <a:picLocks noChangeAspect="1"/>
          </p:cNvPicPr>
          <p:nvPr/>
        </p:nvPicPr>
        <p:blipFill>
          <a:blip r:embed="rId5"/>
          <a:stretch>
            <a:fillRect/>
          </a:stretch>
        </p:blipFill>
        <p:spPr>
          <a:xfrm>
            <a:off x="7452525" y="10875034"/>
            <a:ext cx="1943100" cy="1943100"/>
          </a:xfrm>
          <a:prstGeom prst="rect">
            <a:avLst/>
          </a:prstGeom>
          <a:ln w="12700">
            <a:miter lim="400000"/>
          </a:ln>
        </p:spPr>
      </p:pic>
      <p:pic>
        <p:nvPicPr>
          <p:cNvPr id="13" name="fig3.2.pdf">
            <a:extLst>
              <a:ext uri="{FF2B5EF4-FFF2-40B4-BE49-F238E27FC236}">
                <a16:creationId xmlns:a16="http://schemas.microsoft.com/office/drawing/2014/main" id="{D5DA6554-63D2-4F45-A698-1EC52A4A95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4" name="Rectangle" descr="Rectangle">
            <a:extLst>
              <a:ext uri="{FF2B5EF4-FFF2-40B4-BE49-F238E27FC236}">
                <a16:creationId xmlns:a16="http://schemas.microsoft.com/office/drawing/2014/main" id="{3177A4CA-17F2-DB44-8003-38A9D2E446B3}"/>
              </a:ext>
            </a:extLst>
          </p:cNvPr>
          <p:cNvPicPr>
            <a:picLocks/>
          </p:cNvPicPr>
          <p:nvPr/>
        </p:nvPicPr>
        <p:blipFill>
          <a:blip r:embed="rId7"/>
          <a:stretch>
            <a:fillRect/>
          </a:stretch>
        </p:blipFill>
        <p:spPr>
          <a:xfrm>
            <a:off x="20399839" y="7953232"/>
            <a:ext cx="3924385" cy="1225549"/>
          </a:xfrm>
          <a:prstGeom prst="rect">
            <a:avLst/>
          </a:prstGeom>
        </p:spPr>
      </p:pic>
    </p:spTree>
    <p:extLst>
      <p:ext uri="{BB962C8B-B14F-4D97-AF65-F5344CB8AC3E}">
        <p14:creationId xmlns:p14="http://schemas.microsoft.com/office/powerpoint/2010/main" val="4127223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39</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 Explore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0" name="What is south of Huntington Ave?">
            <a:extLst>
              <a:ext uri="{FF2B5EF4-FFF2-40B4-BE49-F238E27FC236}">
                <a16:creationId xmlns:a16="http://schemas.microsoft.com/office/drawing/2014/main" id="{FF172089-233F-A041-A9BB-C5D672DA3696}"/>
              </a:ext>
            </a:extLst>
          </p:cNvPr>
          <p:cNvSpPr/>
          <p:nvPr/>
        </p:nvSpPr>
        <p:spPr>
          <a:xfrm>
            <a:off x="14306550" y="9929643"/>
            <a:ext cx="10268952" cy="3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825500">
              <a:defRPr sz="5600">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dirty="0">
                <a:latin typeface="Gill Sans"/>
              </a:rPr>
              <a:t>Is there a seasonal trend is tourism</a:t>
            </a:r>
            <a:r>
              <a:rPr kumimoji="0" sz="5600" b="0" i="0" u="none" strike="noStrike" kern="0" cap="none" spc="0" normalizeH="0" baseline="0" noProof="0" dirty="0">
                <a:ln>
                  <a:noFill/>
                </a:ln>
                <a:solidFill>
                  <a:srgbClr val="000000"/>
                </a:solidFill>
                <a:effectLst/>
                <a:uLnTx/>
                <a:uFillTx/>
                <a:latin typeface="Gill Sans"/>
                <a:sym typeface="Gill Sans"/>
              </a:rPr>
              <a:t>?</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a:pPr>
            <a:r>
              <a:rPr lang="en-US" dirty="0">
                <a:latin typeface="Gill Sans"/>
              </a:rPr>
              <a:t>Are there any unusual years?</a:t>
            </a:r>
            <a:endParaRPr kumimoji="0" sz="5600" b="0" i="0" u="none" strike="noStrike" kern="0" cap="none" spc="0" normalizeH="0" baseline="0" noProof="0" dirty="0">
              <a:ln>
                <a:noFill/>
              </a:ln>
              <a:solidFill>
                <a:srgbClr val="000000"/>
              </a:solidFill>
              <a:effectLst/>
              <a:uLnTx/>
              <a:uFillTx/>
              <a:latin typeface="Gill Sans"/>
              <a:sym typeface="Gill Sans"/>
            </a:endParaRPr>
          </a:p>
        </p:txBody>
      </p:sp>
      <p:pic>
        <p:nvPicPr>
          <p:cNvPr id="13" name="fig3.2.pdf">
            <a:extLst>
              <a:ext uri="{FF2B5EF4-FFF2-40B4-BE49-F238E27FC236}">
                <a16:creationId xmlns:a16="http://schemas.microsoft.com/office/drawing/2014/main" id="{D5DA6554-63D2-4F45-A698-1EC52A4A9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0965" y="5094020"/>
            <a:ext cx="10782299" cy="4198670"/>
          </a:xfrm>
          <a:prstGeom prst="rect">
            <a:avLst/>
          </a:prstGeom>
          <a:ln w="12700">
            <a:miter lim="400000"/>
          </a:ln>
        </p:spPr>
      </p:pic>
      <p:pic>
        <p:nvPicPr>
          <p:cNvPr id="14" name="Rectangle" descr="Rectangle">
            <a:extLst>
              <a:ext uri="{FF2B5EF4-FFF2-40B4-BE49-F238E27FC236}">
                <a16:creationId xmlns:a16="http://schemas.microsoft.com/office/drawing/2014/main" id="{3177A4CA-17F2-DB44-8003-38A9D2E446B3}"/>
              </a:ext>
            </a:extLst>
          </p:cNvPr>
          <p:cNvPicPr>
            <a:picLocks/>
          </p:cNvPicPr>
          <p:nvPr/>
        </p:nvPicPr>
        <p:blipFill>
          <a:blip r:embed="rId5"/>
          <a:stretch>
            <a:fillRect/>
          </a:stretch>
        </p:blipFill>
        <p:spPr>
          <a:xfrm>
            <a:off x="20399839" y="7953232"/>
            <a:ext cx="3924385" cy="1225549"/>
          </a:xfrm>
          <a:prstGeom prst="rect">
            <a:avLst/>
          </a:prstGeom>
        </p:spPr>
      </p:pic>
      <p:sp>
        <p:nvSpPr>
          <p:cNvPr id="12" name="TextBox 11">
            <a:extLst>
              <a:ext uri="{FF2B5EF4-FFF2-40B4-BE49-F238E27FC236}">
                <a16:creationId xmlns:a16="http://schemas.microsoft.com/office/drawing/2014/main" id="{222521E4-32DF-184F-AAAF-8369E3C75315}"/>
              </a:ext>
            </a:extLst>
          </p:cNvPr>
          <p:cNvSpPr txBox="1"/>
          <p:nvPr/>
        </p:nvSpPr>
        <p:spPr>
          <a:xfrm>
            <a:off x="0" y="12940725"/>
            <a:ext cx="1219691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a:t>
            </a:r>
            <a:r>
              <a:rPr lang="en-US" sz="3200" dirty="0" err="1"/>
              <a:t>mbostock</a:t>
            </a:r>
            <a:r>
              <a:rPr lang="en-US" sz="3200" dirty="0"/>
              <a:t>/new-zealand-tourists-1921-2018</a:t>
            </a:r>
          </a:p>
        </p:txBody>
      </p:sp>
      <p:pic>
        <p:nvPicPr>
          <p:cNvPr id="4" name="Picture 3" descr="Chart, line chart, histogram&#10;&#10;Description automatically generated">
            <a:extLst>
              <a:ext uri="{FF2B5EF4-FFF2-40B4-BE49-F238E27FC236}">
                <a16:creationId xmlns:a16="http://schemas.microsoft.com/office/drawing/2014/main" id="{145F21A6-DBBE-4648-B6B9-1B970BC2C3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1053" y="5094020"/>
            <a:ext cx="10268952" cy="7254518"/>
          </a:xfrm>
          <a:prstGeom prst="rect">
            <a:avLst/>
          </a:prstGeom>
        </p:spPr>
      </p:pic>
    </p:spTree>
    <p:extLst>
      <p:ext uri="{BB962C8B-B14F-4D97-AF65-F5344CB8AC3E}">
        <p14:creationId xmlns:p14="http://schemas.microsoft.com/office/powerpoint/2010/main" val="3017055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Visualization Design Process</a:t>
            </a:r>
            <a:endParaRPr dirty="0">
              <a:solidFill>
                <a:schemeClr val="bg1"/>
              </a:solidFill>
            </a:endParaRPr>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TextBox 3">
            <a:extLst>
              <a:ext uri="{FF2B5EF4-FFF2-40B4-BE49-F238E27FC236}">
                <a16:creationId xmlns:a16="http://schemas.microsoft.com/office/drawing/2014/main" id="{28E0C27F-40B9-6F4F-95B8-85C1FEA15E38}"/>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1745550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40</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Mid</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Search</a:t>
            </a:r>
            <a:endParaRPr kumimoji="0" sz="5600" b="1" i="1" u="none" strike="noStrike" kern="0" cap="none" spc="0" normalizeH="0" baseline="0" noProof="0" dirty="0">
              <a:ln>
                <a:noFill/>
              </a:ln>
              <a:solidFill>
                <a:schemeClr val="accent1"/>
              </a:solidFill>
              <a:effectLst/>
              <a:uLnTx/>
              <a:uFillTx/>
              <a:latin typeface="Gill Sans"/>
              <a:sym typeface="Gill Sans"/>
            </a:endParaRPr>
          </a:p>
        </p:txBody>
      </p:sp>
      <p:pic>
        <p:nvPicPr>
          <p:cNvPr id="11" name="fig3.2.pdf">
            <a:extLst>
              <a:ext uri="{FF2B5EF4-FFF2-40B4-BE49-F238E27FC236}">
                <a16:creationId xmlns:a16="http://schemas.microsoft.com/office/drawing/2014/main" id="{A7E48E57-645D-694C-B8DB-227D42954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843" y="5394461"/>
            <a:ext cx="12600313" cy="4906612"/>
          </a:xfrm>
          <a:prstGeom prst="rect">
            <a:avLst/>
          </a:prstGeom>
          <a:ln w="12700">
            <a:miter lim="400000"/>
          </a:ln>
        </p:spPr>
      </p:pic>
    </p:spTree>
    <p:extLst>
      <p:ext uri="{BB962C8B-B14F-4D97-AF65-F5344CB8AC3E}">
        <p14:creationId xmlns:p14="http://schemas.microsoft.com/office/powerpoint/2010/main" val="2412729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41</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a:t>
            </a:r>
            <a:r>
              <a:rPr lang="en-US" b="1" dirty="0" err="1">
                <a:solidFill>
                  <a:schemeClr val="accent1"/>
                </a:solidFill>
                <a:latin typeface="Gill Sans"/>
                <a:sym typeface="Wingdings" pitchFamily="2" charset="2"/>
              </a:rPr>
              <a:t>uery</a:t>
            </a:r>
            <a:endParaRPr kumimoji="0" sz="5600" b="1" i="1" u="none" strike="noStrike" kern="0" cap="none" spc="0" normalizeH="0" baseline="0" noProof="0" dirty="0">
              <a:ln>
                <a:noFill/>
              </a:ln>
              <a:solidFill>
                <a:schemeClr val="accent1"/>
              </a:solidFill>
              <a:effectLst/>
              <a:uLnTx/>
              <a:uFillTx/>
              <a:latin typeface="Gill Sans"/>
              <a:sym typeface="Gill Sans"/>
            </a:endParaRP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273" y="6235700"/>
            <a:ext cx="12530554" cy="4901184"/>
          </a:xfrm>
          <a:prstGeom prst="rect">
            <a:avLst/>
          </a:prstGeom>
          <a:ln w="12700">
            <a:miter lim="400000"/>
          </a:ln>
        </p:spPr>
      </p:pic>
    </p:spTree>
    <p:extLst>
      <p:ext uri="{BB962C8B-B14F-4D97-AF65-F5344CB8AC3E}">
        <p14:creationId xmlns:p14="http://schemas.microsoft.com/office/powerpoint/2010/main" val="220577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42</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rotWithShape="1">
          <a:blip r:embed="rId4">
            <a:extLst>
              <a:ext uri="{28A0092B-C50C-407E-A947-70E740481C1C}">
                <a14:useLocalDpi xmlns:a14="http://schemas.microsoft.com/office/drawing/2010/main" val="0"/>
              </a:ext>
            </a:extLst>
          </a:blip>
          <a:srcRect t="35069" r="71956"/>
          <a:stretch/>
        </p:blipFill>
        <p:spPr>
          <a:xfrm>
            <a:off x="-995537" y="7480301"/>
            <a:ext cx="4233977" cy="3834276"/>
          </a:xfrm>
          <a:prstGeom prst="rect">
            <a:avLst/>
          </a:prstGeom>
          <a:ln w="12700">
            <a:miter lim="400000"/>
          </a:ln>
        </p:spPr>
      </p:pic>
      <p:sp>
        <p:nvSpPr>
          <p:cNvPr id="12" name="single target">
            <a:extLst>
              <a:ext uri="{FF2B5EF4-FFF2-40B4-BE49-F238E27FC236}">
                <a16:creationId xmlns:a16="http://schemas.microsoft.com/office/drawing/2014/main" id="{7BF9B996-2502-5F49-81C2-4C92305EF024}"/>
              </a:ext>
            </a:extLst>
          </p:cNvPr>
          <p:cNvSpPr/>
          <p:nvPr/>
        </p:nvSpPr>
        <p:spPr>
          <a:xfrm>
            <a:off x="266700" y="9397439"/>
            <a:ext cx="3367909"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single target</a:t>
            </a:r>
          </a:p>
        </p:txBody>
      </p:sp>
      <p:pic>
        <p:nvPicPr>
          <p:cNvPr id="11" name="droppedImage.tiff" descr="droppedImage.tiff">
            <a:extLst>
              <a:ext uri="{FF2B5EF4-FFF2-40B4-BE49-F238E27FC236}">
                <a16:creationId xmlns:a16="http://schemas.microsoft.com/office/drawing/2014/main" id="{70172F5E-2F1B-1645-A467-F4F66F30B385}"/>
              </a:ext>
            </a:extLst>
          </p:cNvPr>
          <p:cNvPicPr>
            <a:picLocks noChangeAspect="1"/>
          </p:cNvPicPr>
          <p:nvPr/>
        </p:nvPicPr>
        <p:blipFill>
          <a:blip r:embed="rId5"/>
          <a:srcRect l="310" t="262" r="21818"/>
          <a:stretch>
            <a:fillRect/>
          </a:stretch>
        </p:blipFill>
        <p:spPr>
          <a:xfrm>
            <a:off x="4376112" y="6235700"/>
            <a:ext cx="7191502" cy="5713606"/>
          </a:xfrm>
          <a:prstGeom prst="rect">
            <a:avLst/>
          </a:prstGeom>
          <a:ln w="12700">
            <a:miter lim="400000"/>
          </a:ln>
        </p:spPr>
      </p:pic>
      <p:pic>
        <p:nvPicPr>
          <p:cNvPr id="15" name="location_1.tiff" descr="location_1.tiff">
            <a:extLst>
              <a:ext uri="{FF2B5EF4-FFF2-40B4-BE49-F238E27FC236}">
                <a16:creationId xmlns:a16="http://schemas.microsoft.com/office/drawing/2014/main" id="{1570B17A-D412-F14C-B34F-6044F782EA6D}"/>
              </a:ext>
            </a:extLst>
          </p:cNvPr>
          <p:cNvPicPr>
            <a:picLocks noChangeAspect="1"/>
          </p:cNvPicPr>
          <p:nvPr/>
        </p:nvPicPr>
        <p:blipFill>
          <a:blip r:embed="rId6"/>
          <a:stretch>
            <a:fillRect/>
          </a:stretch>
        </p:blipFill>
        <p:spPr>
          <a:xfrm>
            <a:off x="9974612" y="9534497"/>
            <a:ext cx="827309" cy="827309"/>
          </a:xfrm>
          <a:prstGeom prst="rect">
            <a:avLst/>
          </a:prstGeom>
          <a:ln w="12700">
            <a:miter lim="400000"/>
          </a:ln>
        </p:spPr>
      </p:pic>
      <p:pic>
        <p:nvPicPr>
          <p:cNvPr id="13" name="Picture 2" descr="circular graphic showing relationships between butterfly families ">
            <a:extLst>
              <a:ext uri="{FF2B5EF4-FFF2-40B4-BE49-F238E27FC236}">
                <a16:creationId xmlns:a16="http://schemas.microsoft.com/office/drawing/2014/main" id="{F3D3037A-8DEB-EB43-A5D7-474CDC0E76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05286" y="4226307"/>
            <a:ext cx="9567026" cy="88785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63953E9-E0A5-E642-B7FD-00F92E11104B}"/>
              </a:ext>
            </a:extLst>
          </p:cNvPr>
          <p:cNvSpPr txBox="1"/>
          <p:nvPr/>
        </p:nvSpPr>
        <p:spPr>
          <a:xfrm>
            <a:off x="7089816" y="13068300"/>
            <a:ext cx="1759898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hlinkClick r:id="rId8"/>
              </a:rPr>
              <a:t>https://www.floridamuseum.ufl.edu/science/at-last-butterflies-get-a-bigger-better-evolutionary-tree/</a:t>
            </a:r>
            <a:r>
              <a:rPr lang="en-US" sz="3200" dirty="0"/>
              <a:t> </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Query</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Identify </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
        <p:nvSpPr>
          <p:cNvPr id="2" name="Frame 1">
            <a:extLst>
              <a:ext uri="{FF2B5EF4-FFF2-40B4-BE49-F238E27FC236}">
                <a16:creationId xmlns:a16="http://schemas.microsoft.com/office/drawing/2014/main" id="{39E68C3B-D93A-4E4D-8680-79A6A9BDBDB6}"/>
              </a:ext>
            </a:extLst>
          </p:cNvPr>
          <p:cNvSpPr/>
          <p:nvPr/>
        </p:nvSpPr>
        <p:spPr>
          <a:xfrm>
            <a:off x="9671538" y="9397439"/>
            <a:ext cx="1371600" cy="964367"/>
          </a:xfrm>
          <a:prstGeom prst="frame">
            <a:avLst/>
          </a:prstGeom>
          <a:blipFill rotWithShape="1">
            <a:blip r:embed="rId9"/>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6" name="Frame 15">
            <a:extLst>
              <a:ext uri="{FF2B5EF4-FFF2-40B4-BE49-F238E27FC236}">
                <a16:creationId xmlns:a16="http://schemas.microsoft.com/office/drawing/2014/main" id="{C682C77A-56E1-3F42-BA98-AC7C080E1418}"/>
              </a:ext>
            </a:extLst>
          </p:cNvPr>
          <p:cNvSpPr/>
          <p:nvPr/>
        </p:nvSpPr>
        <p:spPr>
          <a:xfrm>
            <a:off x="18636288" y="11813780"/>
            <a:ext cx="1656358" cy="964367"/>
          </a:xfrm>
          <a:prstGeom prst="frame">
            <a:avLst/>
          </a:prstGeom>
          <a:blipFill rotWithShape="1">
            <a:blip r:embed="rId9"/>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926724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43</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Query</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Compare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rotWithShape="1">
          <a:blip r:embed="rId4">
            <a:extLst>
              <a:ext uri="{28A0092B-C50C-407E-A947-70E740481C1C}">
                <a14:useLocalDpi xmlns:a14="http://schemas.microsoft.com/office/drawing/2010/main" val="0"/>
              </a:ext>
            </a:extLst>
          </a:blip>
          <a:srcRect l="36070" t="34038" r="35560"/>
          <a:stretch/>
        </p:blipFill>
        <p:spPr>
          <a:xfrm>
            <a:off x="266700" y="6413500"/>
            <a:ext cx="4283225" cy="3895235"/>
          </a:xfrm>
          <a:prstGeom prst="rect">
            <a:avLst/>
          </a:prstGeom>
          <a:ln w="12700">
            <a:miter lim="400000"/>
          </a:ln>
        </p:spPr>
      </p:pic>
      <p:sp>
        <p:nvSpPr>
          <p:cNvPr id="13" name="multiple targets">
            <a:extLst>
              <a:ext uri="{FF2B5EF4-FFF2-40B4-BE49-F238E27FC236}">
                <a16:creationId xmlns:a16="http://schemas.microsoft.com/office/drawing/2014/main" id="{1D10B3B8-540D-2F44-A5F4-7D5222A3F5B8}"/>
              </a:ext>
            </a:extLst>
          </p:cNvPr>
          <p:cNvSpPr/>
          <p:nvPr/>
        </p:nvSpPr>
        <p:spPr>
          <a:xfrm>
            <a:off x="741287" y="10308735"/>
            <a:ext cx="4283225"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multiple targets</a:t>
            </a:r>
          </a:p>
        </p:txBody>
      </p:sp>
      <p:sp>
        <p:nvSpPr>
          <p:cNvPr id="11" name="TextBox 10">
            <a:extLst>
              <a:ext uri="{FF2B5EF4-FFF2-40B4-BE49-F238E27FC236}">
                <a16:creationId xmlns:a16="http://schemas.microsoft.com/office/drawing/2014/main" id="{602C93E3-993C-EA48-8A7D-43506E1EC64F}"/>
              </a:ext>
            </a:extLst>
          </p:cNvPr>
          <p:cNvSpPr txBox="1"/>
          <p:nvPr/>
        </p:nvSpPr>
        <p:spPr>
          <a:xfrm>
            <a:off x="5499099" y="10987188"/>
            <a:ext cx="937546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defTabSz="457200"/>
            <a:r>
              <a:rPr lang="en-US" sz="1600" dirty="0"/>
              <a:t>PROACT: Iterative Design of a Patient-Centered Visualization for Effective Prostate Cancer Health Risk Communication. Hakone et al. 2016. </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15" name="Picture 14" descr="Bar chart&#10;&#10;Description automatically generated with medium confidence">
            <a:extLst>
              <a:ext uri="{FF2B5EF4-FFF2-40B4-BE49-F238E27FC236}">
                <a16:creationId xmlns:a16="http://schemas.microsoft.com/office/drawing/2014/main" id="{8765659F-83AB-064A-82EA-2FEEF7B301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512" y="5304832"/>
            <a:ext cx="9217177" cy="5482388"/>
          </a:xfrm>
          <a:prstGeom prst="rect">
            <a:avLst/>
          </a:prstGeom>
        </p:spPr>
      </p:pic>
      <p:sp>
        <p:nvSpPr>
          <p:cNvPr id="14" name="TextBox 13">
            <a:extLst>
              <a:ext uri="{FF2B5EF4-FFF2-40B4-BE49-F238E27FC236}">
                <a16:creationId xmlns:a16="http://schemas.microsoft.com/office/drawing/2014/main" id="{0963C4A7-B087-4146-A866-1D97A45DA2CD}"/>
              </a:ext>
            </a:extLst>
          </p:cNvPr>
          <p:cNvSpPr txBox="1"/>
          <p:nvPr/>
        </p:nvSpPr>
        <p:spPr>
          <a:xfrm>
            <a:off x="14555637" y="11880858"/>
            <a:ext cx="12196916"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/@d3/multi-line-chart</a:t>
            </a:r>
          </a:p>
        </p:txBody>
      </p:sp>
      <p:sp>
        <p:nvSpPr>
          <p:cNvPr id="2" name="Frame 1">
            <a:extLst>
              <a:ext uri="{FF2B5EF4-FFF2-40B4-BE49-F238E27FC236}">
                <a16:creationId xmlns:a16="http://schemas.microsoft.com/office/drawing/2014/main" id="{C80F4D2A-D2F7-494B-BA53-3CB3ED1FA995}"/>
              </a:ext>
            </a:extLst>
          </p:cNvPr>
          <p:cNvSpPr/>
          <p:nvPr/>
        </p:nvSpPr>
        <p:spPr>
          <a:xfrm>
            <a:off x="5186105" y="8088923"/>
            <a:ext cx="8996589" cy="2698297"/>
          </a:xfrm>
          <a:prstGeom prst="frame">
            <a:avLst>
              <a:gd name="adj1" fmla="val 6618"/>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4" name="Picture 3" descr="Chart, line chart&#10;&#10;Description automatically generated">
            <a:extLst>
              <a:ext uri="{FF2B5EF4-FFF2-40B4-BE49-F238E27FC236}">
                <a16:creationId xmlns:a16="http://schemas.microsoft.com/office/drawing/2014/main" id="{8444952B-A417-8980-D0E7-F33EDC2F62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44287" y="5359200"/>
            <a:ext cx="9633518" cy="5741466"/>
          </a:xfrm>
          <a:prstGeom prst="rect">
            <a:avLst/>
          </a:prstGeom>
          <a:ln>
            <a:solidFill>
              <a:schemeClr val="tx1"/>
            </a:solidFill>
          </a:ln>
        </p:spPr>
      </p:pic>
      <p:sp>
        <p:nvSpPr>
          <p:cNvPr id="5" name="Frame 4">
            <a:extLst>
              <a:ext uri="{FF2B5EF4-FFF2-40B4-BE49-F238E27FC236}">
                <a16:creationId xmlns:a16="http://schemas.microsoft.com/office/drawing/2014/main" id="{FD493334-D7ED-B0A9-EFF3-55D18D91FB0C}"/>
              </a:ext>
            </a:extLst>
          </p:cNvPr>
          <p:cNvSpPr/>
          <p:nvPr/>
        </p:nvSpPr>
        <p:spPr>
          <a:xfrm>
            <a:off x="14282920" y="6858000"/>
            <a:ext cx="9767987" cy="3844083"/>
          </a:xfrm>
          <a:prstGeom prst="frame">
            <a:avLst>
              <a:gd name="adj1" fmla="val 3549"/>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97439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44</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Query</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Summarize </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rotWithShape="1">
          <a:blip r:embed="rId4">
            <a:extLst>
              <a:ext uri="{28A0092B-C50C-407E-A947-70E740481C1C}">
                <a14:useLocalDpi xmlns:a14="http://schemas.microsoft.com/office/drawing/2010/main" val="0"/>
              </a:ext>
            </a:extLst>
          </a:blip>
          <a:srcRect l="71198" t="30854"/>
          <a:stretch/>
        </p:blipFill>
        <p:spPr>
          <a:xfrm>
            <a:off x="-599368" y="6720007"/>
            <a:ext cx="4348336" cy="4083196"/>
          </a:xfrm>
          <a:prstGeom prst="rect">
            <a:avLst/>
          </a:prstGeom>
          <a:ln w="12700">
            <a:miter lim="400000"/>
          </a:ln>
        </p:spPr>
      </p:pic>
      <p:sp>
        <p:nvSpPr>
          <p:cNvPr id="14" name="all targets">
            <a:extLst>
              <a:ext uri="{FF2B5EF4-FFF2-40B4-BE49-F238E27FC236}">
                <a16:creationId xmlns:a16="http://schemas.microsoft.com/office/drawing/2014/main" id="{921F8600-D484-5D40-8A48-DEC93253FCFF}"/>
              </a:ext>
            </a:extLst>
          </p:cNvPr>
          <p:cNvSpPr/>
          <p:nvPr/>
        </p:nvSpPr>
        <p:spPr>
          <a:xfrm>
            <a:off x="590153" y="9031823"/>
            <a:ext cx="2747547"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all targets</a:t>
            </a:r>
          </a:p>
        </p:txBody>
      </p:sp>
      <p:pic>
        <p:nvPicPr>
          <p:cNvPr id="11" name="Picture 10" descr="Graphical user interface, chart, application&#10;&#10;Description automatically generated">
            <a:extLst>
              <a:ext uri="{FF2B5EF4-FFF2-40B4-BE49-F238E27FC236}">
                <a16:creationId xmlns:a16="http://schemas.microsoft.com/office/drawing/2014/main" id="{EDB8CC63-D78C-844F-9B56-AA59E81E3D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7221" y="4801009"/>
            <a:ext cx="9591855" cy="7639022"/>
          </a:xfrm>
          <a:prstGeom prst="rect">
            <a:avLst/>
          </a:prstGeom>
        </p:spPr>
      </p:pic>
      <p:sp>
        <p:nvSpPr>
          <p:cNvPr id="15" name="TextBox 14">
            <a:extLst>
              <a:ext uri="{FF2B5EF4-FFF2-40B4-BE49-F238E27FC236}">
                <a16:creationId xmlns:a16="http://schemas.microsoft.com/office/drawing/2014/main" id="{8B2AC3C2-2B8C-BA41-870D-F87818DBE566}"/>
              </a:ext>
            </a:extLst>
          </p:cNvPr>
          <p:cNvSpPr txBox="1"/>
          <p:nvPr/>
        </p:nvSpPr>
        <p:spPr>
          <a:xfrm>
            <a:off x="3993964" y="12494954"/>
            <a:ext cx="10658367"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defTabSz="457200"/>
            <a:r>
              <a:rPr lang="en-US" sz="1600" dirty="0">
                <a:latin typeface="Helvetica"/>
                <a:ea typeface="Helvetica"/>
                <a:cs typeface="Helvetica"/>
                <a:sym typeface="Helvetica"/>
              </a:rPr>
              <a:t>Follow The Clicks: Learning and Anticipating Mouse Interactions During Exploratory Data Analysis. Ottley et al. 2019</a:t>
            </a:r>
            <a:endParaRPr kumimoji="0" lang="en-US" sz="1600" b="0" i="0" u="none" strike="noStrike" cap="none" spc="0" normalizeH="0" baseline="0" dirty="0">
              <a:ln>
                <a:noFill/>
              </a:ln>
              <a:solidFill>
                <a:srgbClr val="000000"/>
              </a:solidFill>
              <a:effectLst/>
              <a:uFillTx/>
              <a:latin typeface="Helvetica"/>
              <a:ea typeface="Helvetica"/>
              <a:cs typeface="Helvetica"/>
              <a:sym typeface="Helvetica"/>
            </a:endParaRPr>
          </a:p>
        </p:txBody>
      </p:sp>
      <p:pic>
        <p:nvPicPr>
          <p:cNvPr id="12" name="Picture 11" descr="A picture containing graphical user interface&#10;&#10;Description automatically generated">
            <a:extLst>
              <a:ext uri="{FF2B5EF4-FFF2-40B4-BE49-F238E27FC236}">
                <a16:creationId xmlns:a16="http://schemas.microsoft.com/office/drawing/2014/main" id="{5EBA1855-0FD9-3040-8ED8-51EEBB623E92}"/>
              </a:ext>
            </a:extLst>
          </p:cNvPr>
          <p:cNvPicPr>
            <a:picLocks noChangeAspect="1"/>
          </p:cNvPicPr>
          <p:nvPr/>
        </p:nvPicPr>
        <p:blipFill rotWithShape="1">
          <a:blip r:embed="rId6">
            <a:extLst>
              <a:ext uri="{28A0092B-C50C-407E-A947-70E740481C1C}">
                <a14:useLocalDpi xmlns:a14="http://schemas.microsoft.com/office/drawing/2010/main" val="0"/>
              </a:ext>
            </a:extLst>
          </a:blip>
          <a:srcRect l="31272" r="30434" b="49290"/>
          <a:stretch/>
        </p:blipFill>
        <p:spPr>
          <a:xfrm>
            <a:off x="14455841" y="4498681"/>
            <a:ext cx="9661459" cy="7996273"/>
          </a:xfrm>
          <a:prstGeom prst="rect">
            <a:avLst/>
          </a:prstGeom>
        </p:spPr>
      </p:pic>
    </p:spTree>
    <p:extLst>
      <p:ext uri="{BB962C8B-B14F-4D97-AF65-F5344CB8AC3E}">
        <p14:creationId xmlns:p14="http://schemas.microsoft.com/office/powerpoint/2010/main" val="1640894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10" name="fig3.2.pdf">
            <a:extLst>
              <a:ext uri="{FF2B5EF4-FFF2-40B4-BE49-F238E27FC236}">
                <a16:creationId xmlns:a16="http://schemas.microsoft.com/office/drawing/2014/main" id="{B369C377-7AD7-CE45-8DEB-8F2B6D46C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3263" y="5061391"/>
            <a:ext cx="15097473" cy="5905205"/>
          </a:xfrm>
          <a:prstGeom prst="rect">
            <a:avLst/>
          </a:prstGeom>
          <a:ln w="12700">
            <a:miter lim="400000"/>
          </a:ln>
        </p:spPr>
      </p:pic>
      <p:sp>
        <p:nvSpPr>
          <p:cNvPr id="12" name="single target">
            <a:extLst>
              <a:ext uri="{FF2B5EF4-FFF2-40B4-BE49-F238E27FC236}">
                <a16:creationId xmlns:a16="http://schemas.microsoft.com/office/drawing/2014/main" id="{7BF9B996-2502-5F49-81C2-4C92305EF024}"/>
              </a:ext>
            </a:extLst>
          </p:cNvPr>
          <p:cNvSpPr/>
          <p:nvPr/>
        </p:nvSpPr>
        <p:spPr>
          <a:xfrm>
            <a:off x="5509331" y="11773317"/>
            <a:ext cx="3367909"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single target</a:t>
            </a:r>
          </a:p>
        </p:txBody>
      </p:sp>
      <p:sp>
        <p:nvSpPr>
          <p:cNvPr id="13" name="multiple targets">
            <a:extLst>
              <a:ext uri="{FF2B5EF4-FFF2-40B4-BE49-F238E27FC236}">
                <a16:creationId xmlns:a16="http://schemas.microsoft.com/office/drawing/2014/main" id="{1D10B3B8-540D-2F44-A5F4-7D5222A3F5B8}"/>
              </a:ext>
            </a:extLst>
          </p:cNvPr>
          <p:cNvSpPr/>
          <p:nvPr/>
        </p:nvSpPr>
        <p:spPr>
          <a:xfrm>
            <a:off x="10348639" y="11773317"/>
            <a:ext cx="4283225"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a:ln>
                  <a:noFill/>
                </a:ln>
                <a:solidFill>
                  <a:schemeClr val="tx1"/>
                </a:solidFill>
                <a:effectLst/>
                <a:uLnTx/>
                <a:uFillTx/>
                <a:latin typeface="Gill Sans"/>
                <a:sym typeface="Gill Sans"/>
              </a:rPr>
              <a:t>multiple targets</a:t>
            </a:r>
          </a:p>
        </p:txBody>
      </p:sp>
      <p:sp>
        <p:nvSpPr>
          <p:cNvPr id="14" name="all targets">
            <a:extLst>
              <a:ext uri="{FF2B5EF4-FFF2-40B4-BE49-F238E27FC236}">
                <a16:creationId xmlns:a16="http://schemas.microsoft.com/office/drawing/2014/main" id="{921F8600-D484-5D40-8A48-DEC93253FCFF}"/>
              </a:ext>
            </a:extLst>
          </p:cNvPr>
          <p:cNvSpPr/>
          <p:nvPr/>
        </p:nvSpPr>
        <p:spPr>
          <a:xfrm>
            <a:off x="16531193" y="11773317"/>
            <a:ext cx="2747547"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5600" i="1">
                <a:solidFill>
                  <a:srgbClr val="0061FF"/>
                </a:solidFi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5600" b="0" i="1" u="none" strike="noStrike" kern="0" cap="none" spc="0" normalizeH="0" baseline="0" noProof="0" dirty="0">
                <a:ln>
                  <a:noFill/>
                </a:ln>
                <a:solidFill>
                  <a:schemeClr val="tx1"/>
                </a:solidFill>
                <a:effectLst/>
                <a:uLnTx/>
                <a:uFillTx/>
                <a:latin typeface="Gill Sans"/>
                <a:sym typeface="Gill Sans"/>
              </a:rPr>
              <a:t>all targets</a:t>
            </a:r>
          </a:p>
        </p:txBody>
      </p:sp>
      <p:sp>
        <p:nvSpPr>
          <p:cNvPr id="2" name="High-level">
            <a:extLst>
              <a:ext uri="{FF2B5EF4-FFF2-40B4-BE49-F238E27FC236}">
                <a16:creationId xmlns:a16="http://schemas.microsoft.com/office/drawing/2014/main" id="{0CCAF63E-BF83-769A-5486-85467924A79F}"/>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Low</a:t>
            </a:r>
            <a:r>
              <a:rPr kumimoji="0" sz="5600" b="1" i="1" u="none" strike="noStrike" kern="0" cap="none" spc="0" normalizeH="0" baseline="0" noProof="0" dirty="0">
                <a:ln>
                  <a:noFill/>
                </a:ln>
                <a:solidFill>
                  <a:srgbClr val="FF4013"/>
                </a:solidFill>
                <a:effectLst/>
                <a:uLnTx/>
                <a:uFillTx/>
                <a:latin typeface="Gill Sans"/>
                <a:sym typeface="Gill Sans"/>
              </a:rPr>
              <a:t>-level</a:t>
            </a:r>
            <a:r>
              <a:rPr kumimoji="0" lang="en-US" sz="5600" b="1" i="1" u="none" strike="noStrike" kern="0" cap="none" spc="0" normalizeH="0" baseline="0" noProof="0" dirty="0">
                <a:ln>
                  <a:noFill/>
                </a:ln>
                <a:solidFill>
                  <a:srgbClr val="FF4013"/>
                </a:solidFill>
                <a:effectLst/>
                <a:uLnTx/>
                <a:uFillTx/>
                <a:latin typeface="Gill Sans"/>
                <a:sym typeface="Gill Sans"/>
              </a:rPr>
              <a:t> </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a:t>
            </a:r>
            <a:r>
              <a:rPr kumimoji="0" lang="en-US" sz="5600" b="1" i="1" u="none" strike="noStrike" kern="0" cap="none" spc="0" normalizeH="0" baseline="0" noProof="0" dirty="0">
                <a:ln>
                  <a:noFill/>
                </a:ln>
                <a:solidFill>
                  <a:schemeClr val="accent1"/>
                </a:solidFill>
                <a:effectLst/>
                <a:uLnTx/>
                <a:uFillTx/>
                <a:latin typeface="Gill Sans"/>
                <a:sym typeface="Wingdings" pitchFamily="2" charset="2"/>
              </a:rPr>
              <a:t>Query</a:t>
            </a:r>
            <a:endParaRPr kumimoji="0" sz="5600" b="1" i="1"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3010853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22" name="fig3.1.pdf">
            <a:extLst>
              <a:ext uri="{FF2B5EF4-FFF2-40B4-BE49-F238E27FC236}">
                <a16:creationId xmlns:a16="http://schemas.microsoft.com/office/drawing/2014/main" id="{776DEB3E-E44E-E248-B2E3-355615698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026" y="3619500"/>
            <a:ext cx="11907947" cy="9639300"/>
          </a:xfrm>
          <a:prstGeom prst="rect">
            <a:avLst/>
          </a:prstGeom>
          <a:ln w="12700">
            <a:miter lim="400000"/>
          </a:ln>
        </p:spPr>
      </p:pic>
      <p:sp>
        <p:nvSpPr>
          <p:cNvPr id="2" name="Frame 1">
            <a:extLst>
              <a:ext uri="{FF2B5EF4-FFF2-40B4-BE49-F238E27FC236}">
                <a16:creationId xmlns:a16="http://schemas.microsoft.com/office/drawing/2014/main" id="{2C40AAEF-9400-1C4C-9CFB-00E0AB6ECA76}"/>
              </a:ext>
            </a:extLst>
          </p:cNvPr>
          <p:cNvSpPr/>
          <p:nvPr/>
        </p:nvSpPr>
        <p:spPr>
          <a:xfrm>
            <a:off x="11500309" y="3619500"/>
            <a:ext cx="6895268" cy="9906000"/>
          </a:xfrm>
          <a:prstGeom prst="frame">
            <a:avLst>
              <a:gd name="adj1" fmla="val 2688"/>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6" name="Actions define user goals.">
            <a:extLst>
              <a:ext uri="{FF2B5EF4-FFF2-40B4-BE49-F238E27FC236}">
                <a16:creationId xmlns:a16="http://schemas.microsoft.com/office/drawing/2014/main" id="{62E878D0-6446-2847-BF48-AFF684D34CCA}"/>
              </a:ext>
            </a:extLst>
          </p:cNvPr>
          <p:cNvSpPr/>
          <p:nvPr/>
        </p:nvSpPr>
        <p:spPr>
          <a:xfrm>
            <a:off x="380999" y="4162659"/>
            <a:ext cx="5607423" cy="4411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small" spc="0" normalizeH="0" baseline="0" noProof="0" dirty="0">
                <a:ln>
                  <a:noFill/>
                </a:ln>
                <a:solidFill>
                  <a:srgbClr val="FF4013"/>
                </a:solidFill>
                <a:effectLst/>
                <a:uLnTx/>
                <a:uFillTx/>
                <a:latin typeface="Gill Sans"/>
                <a:sym typeface="Gill Sans"/>
              </a:rPr>
              <a:t>Targets</a:t>
            </a:r>
            <a:r>
              <a:rPr kumimoji="0" sz="5600" b="0" i="0" u="none" strike="noStrike" kern="0" cap="none" spc="0" normalizeH="0" baseline="0" noProof="0" dirty="0">
                <a:ln>
                  <a:noFill/>
                </a:ln>
                <a:solidFill>
                  <a:srgbClr val="000000"/>
                </a:solidFill>
                <a:effectLst/>
                <a:uLnTx/>
                <a:uFillTx/>
                <a:latin typeface="Gill Sans"/>
                <a:sym typeface="Gill Sans"/>
              </a:rPr>
              <a:t> </a:t>
            </a:r>
            <a:endParaRPr kumimoji="0" lang="en-US" sz="5600" b="0" i="0" u="none" strike="noStrike" kern="0" cap="none" spc="0" normalizeH="0" baseline="0" noProof="0" dirty="0">
              <a:ln>
                <a:noFill/>
              </a:ln>
              <a:solidFill>
                <a:srgbClr val="000000"/>
              </a:solidFill>
              <a:effectLst/>
              <a:uLnTx/>
              <a:uFillTx/>
              <a:latin typeface="Gill Sans"/>
              <a:sym typeface="Gill Sans"/>
            </a:endParaRP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0" i="0" u="none" strike="noStrike" kern="0" cap="none" spc="0" normalizeH="0" baseline="0" noProof="0" dirty="0">
                <a:ln>
                  <a:noFill/>
                </a:ln>
                <a:solidFill>
                  <a:srgbClr val="000000"/>
                </a:solidFill>
                <a:effectLst/>
                <a:uLnTx/>
                <a:uFillTx/>
                <a:latin typeface="Gill Sans"/>
                <a:sym typeface="Gill Sans"/>
              </a:rPr>
              <a:t>Some aspect of the data of interest to the user</a:t>
            </a:r>
          </a:p>
        </p:txBody>
      </p:sp>
    </p:spTree>
    <p:extLst>
      <p:ext uri="{BB962C8B-B14F-4D97-AF65-F5344CB8AC3E}">
        <p14:creationId xmlns:p14="http://schemas.microsoft.com/office/powerpoint/2010/main" val="2295521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47</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585231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48</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Frame 2">
            <a:extLst>
              <a:ext uri="{FF2B5EF4-FFF2-40B4-BE49-F238E27FC236}">
                <a16:creationId xmlns:a16="http://schemas.microsoft.com/office/drawing/2014/main" id="{67172124-ED8D-C649-BF69-FE88CEA2698E}"/>
              </a:ext>
            </a:extLst>
          </p:cNvPr>
          <p:cNvSpPr/>
          <p:nvPr/>
        </p:nvSpPr>
        <p:spPr>
          <a:xfrm>
            <a:off x="2882900" y="5782412"/>
            <a:ext cx="8503920" cy="2823794"/>
          </a:xfrm>
          <a:prstGeom prst="frame">
            <a:avLst>
              <a:gd name="adj1" fmla="val 4944"/>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038561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49</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Frame 2">
            <a:extLst>
              <a:ext uri="{FF2B5EF4-FFF2-40B4-BE49-F238E27FC236}">
                <a16:creationId xmlns:a16="http://schemas.microsoft.com/office/drawing/2014/main" id="{67172124-ED8D-C649-BF69-FE88CEA2698E}"/>
              </a:ext>
            </a:extLst>
          </p:cNvPr>
          <p:cNvSpPr/>
          <p:nvPr/>
        </p:nvSpPr>
        <p:spPr>
          <a:xfrm>
            <a:off x="2882900" y="8473270"/>
            <a:ext cx="10505328" cy="4594349"/>
          </a:xfrm>
          <a:prstGeom prst="frame">
            <a:avLst>
              <a:gd name="adj1" fmla="val 4944"/>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388397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48536"/>
            <a:ext cx="5832687" cy="5766706"/>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pic>
        <p:nvPicPr>
          <p:cNvPr id="10" name="Picture 9" descr="Diagram&#10;&#10;Description automatically generated with low confidence">
            <a:extLst>
              <a:ext uri="{FF2B5EF4-FFF2-40B4-BE49-F238E27FC236}">
                <a16:creationId xmlns:a16="http://schemas.microsoft.com/office/drawing/2014/main" id="{81867561-647E-BF4C-BA84-A24C0F29AF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6306" y="4084456"/>
            <a:ext cx="12497693" cy="8054992"/>
          </a:xfrm>
          <a:prstGeom prst="rect">
            <a:avLst/>
          </a:prstGeom>
        </p:spPr>
      </p:pic>
      <p:sp>
        <p:nvSpPr>
          <p:cNvPr id="11" name="Text Placeholder 2">
            <a:extLst>
              <a:ext uri="{FF2B5EF4-FFF2-40B4-BE49-F238E27FC236}">
                <a16:creationId xmlns:a16="http://schemas.microsoft.com/office/drawing/2014/main" id="{05B93A0D-0FDE-A349-BC5A-902DE5CB3EC5}"/>
              </a:ext>
            </a:extLst>
          </p:cNvPr>
          <p:cNvSpPr txBox="1">
            <a:spLocks/>
          </p:cNvSpPr>
          <p:nvPr/>
        </p:nvSpPr>
        <p:spPr>
          <a:xfrm>
            <a:off x="14332317" y="3904344"/>
            <a:ext cx="9365883" cy="1112408"/>
          </a:xfrm>
          <a:prstGeom prst="rect">
            <a:avLst/>
          </a:prstGeom>
        </p:spPr>
        <p:txBody>
          <a:bodyPr anchor="t"/>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dirty="0" err="1">
                <a:solidFill>
                  <a:schemeClr val="tx1"/>
                </a:solidFill>
              </a:rPr>
              <a:t>Munzner’s</a:t>
            </a:r>
            <a:r>
              <a:rPr lang="en-US" sz="5400" b="1" dirty="0">
                <a:solidFill>
                  <a:schemeClr val="tx1"/>
                </a:solidFill>
              </a:rPr>
              <a:t> Nested Model</a:t>
            </a:r>
          </a:p>
        </p:txBody>
      </p:sp>
      <p:sp>
        <p:nvSpPr>
          <p:cNvPr id="359" name="Data Abstraction"/>
          <p:cNvSpPr/>
          <p:nvPr/>
        </p:nvSpPr>
        <p:spPr>
          <a:xfrm>
            <a:off x="5414544" y="5596663"/>
            <a:ext cx="7289660"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Data Abstraction</a:t>
            </a:r>
          </a:p>
        </p:txBody>
      </p:sp>
      <p:sp>
        <p:nvSpPr>
          <p:cNvPr id="360" name="Task Abstraction"/>
          <p:cNvSpPr/>
          <p:nvPr/>
        </p:nvSpPr>
        <p:spPr>
          <a:xfrm>
            <a:off x="5414544" y="7694275"/>
            <a:ext cx="7187594"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5414544" y="9578099"/>
            <a:ext cx="6777456"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sp>
        <p:nvSpPr>
          <p:cNvPr id="2" name="Down Arrow 1">
            <a:extLst>
              <a:ext uri="{FF2B5EF4-FFF2-40B4-BE49-F238E27FC236}">
                <a16:creationId xmlns:a16="http://schemas.microsoft.com/office/drawing/2014/main" id="{CBDE026D-C916-7C40-9437-524B4CAC10FD}"/>
              </a:ext>
            </a:extLst>
          </p:cNvPr>
          <p:cNvSpPr/>
          <p:nvPr/>
        </p:nvSpPr>
        <p:spPr>
          <a:xfrm rot="18018173">
            <a:off x="12145718" y="6439862"/>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Down Arrow 11">
            <a:extLst>
              <a:ext uri="{FF2B5EF4-FFF2-40B4-BE49-F238E27FC236}">
                <a16:creationId xmlns:a16="http://schemas.microsoft.com/office/drawing/2014/main" id="{3B41F4A5-0C32-9F44-9C8B-8F5912F984E2}"/>
              </a:ext>
            </a:extLst>
          </p:cNvPr>
          <p:cNvSpPr/>
          <p:nvPr/>
        </p:nvSpPr>
        <p:spPr>
          <a:xfrm rot="14552894">
            <a:off x="12171994" y="7191351"/>
            <a:ext cx="410138" cy="836275"/>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Down Arrow 12">
            <a:extLst>
              <a:ext uri="{FF2B5EF4-FFF2-40B4-BE49-F238E27FC236}">
                <a16:creationId xmlns:a16="http://schemas.microsoft.com/office/drawing/2014/main" id="{643C0EE7-A986-1A47-9EBF-6BA02626497A}"/>
              </a:ext>
            </a:extLst>
          </p:cNvPr>
          <p:cNvSpPr/>
          <p:nvPr/>
        </p:nvSpPr>
        <p:spPr>
          <a:xfrm rot="13758258">
            <a:off x="12471579" y="8853418"/>
            <a:ext cx="432531" cy="1269491"/>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4176421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50</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3" name="Frame 2">
            <a:extLst>
              <a:ext uri="{FF2B5EF4-FFF2-40B4-BE49-F238E27FC236}">
                <a16:creationId xmlns:a16="http://schemas.microsoft.com/office/drawing/2014/main" id="{67172124-ED8D-C649-BF69-FE88CEA2698E}"/>
              </a:ext>
            </a:extLst>
          </p:cNvPr>
          <p:cNvSpPr/>
          <p:nvPr/>
        </p:nvSpPr>
        <p:spPr>
          <a:xfrm>
            <a:off x="13192872" y="5397257"/>
            <a:ext cx="5935188" cy="7670363"/>
          </a:xfrm>
          <a:prstGeom prst="frame">
            <a:avLst>
              <a:gd name="adj1" fmla="val 3403"/>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109103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51</a:t>
            </a:fld>
            <a:endParaRPr kumimoji="0" sz="2400" b="0" i="0" u="none" strike="noStrike" kern="0" cap="none" spc="0" normalizeH="0" baseline="0" noProof="0">
              <a:ln>
                <a:noFill/>
              </a:ln>
              <a:solidFill>
                <a:srgbClr val="000000"/>
              </a:solidFill>
              <a:effectLst/>
              <a:uLnTx/>
              <a:uFillTx/>
              <a:latin typeface="Gill Sans"/>
              <a:sym typeface="Gill Sans"/>
            </a:endParaRPr>
          </a:p>
        </p:txBody>
      </p:sp>
      <p:pic>
        <p:nvPicPr>
          <p:cNvPr id="9" name="fig3.1.pdf">
            <a:extLst>
              <a:ext uri="{FF2B5EF4-FFF2-40B4-BE49-F238E27FC236}">
                <a16:creationId xmlns:a16="http://schemas.microsoft.com/office/drawing/2014/main" id="{1506FD46-9128-434E-BEBA-A76705C64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3619500"/>
            <a:ext cx="2616200" cy="2616200"/>
          </a:xfrm>
          <a:prstGeom prst="rect">
            <a:avLst/>
          </a:prstGeom>
          <a:ln w="12700">
            <a:miter lim="400000"/>
          </a:ln>
        </p:spPr>
      </p:pic>
      <p:sp>
        <p:nvSpPr>
          <p:cNvPr id="7" name="Title 2">
            <a:extLst>
              <a:ext uri="{FF2B5EF4-FFF2-40B4-BE49-F238E27FC236}">
                <a16:creationId xmlns:a16="http://schemas.microsoft.com/office/drawing/2014/main" id="{2D446AF8-062E-FA47-9EF1-EAB5A6090C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8" name="High-level">
            <a:extLst>
              <a:ext uri="{FF2B5EF4-FFF2-40B4-BE49-F238E27FC236}">
                <a16:creationId xmlns:a16="http://schemas.microsoft.com/office/drawing/2014/main" id="{D624738F-FE9F-F447-A5E8-D9FA423A442E}"/>
              </a:ext>
            </a:extLst>
          </p:cNvPr>
          <p:cNvSpPr/>
          <p:nvPr/>
        </p:nvSpPr>
        <p:spPr>
          <a:xfrm>
            <a:off x="5245100" y="3441700"/>
            <a:ext cx="18122900"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t">
            <a:spAutoFit/>
          </a:bodyPr>
          <a:lstStyle>
            <a:lvl1pPr algn="ctr" defTabSz="825500">
              <a:defRPr sz="5600" i="1">
                <a:solidFill>
                  <a:srgbClr val="FF4013"/>
                </a:solidFill>
                <a:latin typeface="+mj-lt"/>
                <a:ea typeface="+mj-ea"/>
                <a:cs typeface="+mj-cs"/>
                <a:sym typeface="Gill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600" b="1" i="1" u="none" strike="noStrike" kern="0" cap="none" spc="0" normalizeH="0" baseline="0" noProof="0" dirty="0">
                <a:ln>
                  <a:noFill/>
                </a:ln>
                <a:solidFill>
                  <a:srgbClr val="FF4013"/>
                </a:solidFill>
                <a:effectLst/>
                <a:uLnTx/>
                <a:uFillTx/>
                <a:latin typeface="Gill Sans"/>
                <a:sym typeface="Gill Sans"/>
              </a:rPr>
              <a:t>Targets</a:t>
            </a:r>
            <a:r>
              <a:rPr kumimoji="0" lang="en-US" sz="5600" b="1" i="1" u="none" strike="noStrike" kern="0" cap="none" spc="0" normalizeH="0" baseline="0" noProof="0" dirty="0">
                <a:ln>
                  <a:noFill/>
                </a:ln>
                <a:solidFill>
                  <a:schemeClr val="tx1"/>
                </a:solidFill>
                <a:effectLst/>
                <a:uLnTx/>
                <a:uFillTx/>
                <a:latin typeface="Gill Sans"/>
                <a:sym typeface="Wingdings" pitchFamily="2" charset="2"/>
              </a:rPr>
              <a:t> some aspect of data of interest to the user</a:t>
            </a:r>
            <a:endParaRPr kumimoji="0" sz="5600" b="1" i="1" u="none" strike="noStrike" kern="0" cap="none" spc="0" normalizeH="0" baseline="0" noProof="0" dirty="0">
              <a:ln>
                <a:noFill/>
              </a:ln>
              <a:solidFill>
                <a:schemeClr val="tx1"/>
              </a:solidFill>
              <a:effectLst/>
              <a:uLnTx/>
              <a:uFillTx/>
              <a:latin typeface="Gill Sans"/>
              <a:sym typeface="Gill Sans"/>
            </a:endParaRPr>
          </a:p>
        </p:txBody>
      </p:sp>
      <p:pic>
        <p:nvPicPr>
          <p:cNvPr id="11" name="fig3.1.pdf">
            <a:extLst>
              <a:ext uri="{FF2B5EF4-FFF2-40B4-BE49-F238E27FC236}">
                <a16:creationId xmlns:a16="http://schemas.microsoft.com/office/drawing/2014/main" id="{32CF276F-543A-2244-86F7-EC630D24BDA1}"/>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12490" b="41463"/>
          <a:stretch/>
        </p:blipFill>
        <p:spPr>
          <a:xfrm>
            <a:off x="2669542" y="5863006"/>
            <a:ext cx="10505329" cy="7204614"/>
          </a:xfrm>
          <a:prstGeom prst="rect">
            <a:avLst/>
          </a:prstGeom>
          <a:ln w="12700">
            <a:miter lim="400000"/>
          </a:ln>
        </p:spPr>
      </p:pic>
      <p:pic>
        <p:nvPicPr>
          <p:cNvPr id="15" name="fig3.1.pdf">
            <a:extLst>
              <a:ext uri="{FF2B5EF4-FFF2-40B4-BE49-F238E27FC236}">
                <a16:creationId xmlns:a16="http://schemas.microsoft.com/office/drawing/2014/main" id="{EE858B91-F05F-8A49-94F0-4EF6820C87B4}"/>
              </a:ext>
            </a:extLst>
          </p:cNvPr>
          <p:cNvPicPr>
            <a:picLocks noChangeAspect="1"/>
          </p:cNvPicPr>
          <p:nvPr/>
        </p:nvPicPr>
        <p:blipFill rotWithShape="1">
          <a:blip r:embed="rId4">
            <a:extLst>
              <a:ext uri="{28A0092B-C50C-407E-A947-70E740481C1C}">
                <a14:useLocalDpi xmlns:a14="http://schemas.microsoft.com/office/drawing/2010/main" val="0"/>
              </a:ext>
            </a:extLst>
          </a:blip>
          <a:srcRect l="45649" t="59517"/>
          <a:stretch/>
        </p:blipFill>
        <p:spPr>
          <a:xfrm>
            <a:off x="13174871" y="5863006"/>
            <a:ext cx="9770811" cy="5891114"/>
          </a:xfrm>
          <a:prstGeom prst="rect">
            <a:avLst/>
          </a:prstGeom>
          <a:ln w="12700">
            <a:miter lim="400000"/>
          </a:ln>
        </p:spPr>
      </p:pic>
      <p:sp>
        <p:nvSpPr>
          <p:cNvPr id="2" name="Rectangle 1">
            <a:extLst>
              <a:ext uri="{FF2B5EF4-FFF2-40B4-BE49-F238E27FC236}">
                <a16:creationId xmlns:a16="http://schemas.microsoft.com/office/drawing/2014/main" id="{84296FA6-9693-414D-95E7-986069A3CEBB}"/>
              </a:ext>
            </a:extLst>
          </p:cNvPr>
          <p:cNvSpPr/>
          <p:nvPr/>
        </p:nvSpPr>
        <p:spPr>
          <a:xfrm>
            <a:off x="19550378" y="8473271"/>
            <a:ext cx="3817622" cy="352468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50817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Example Task Abstraction</a:t>
            </a:r>
            <a:endParaRPr dirty="0">
              <a:solidFill>
                <a:schemeClr val="bg1"/>
              </a:solidFill>
            </a:endParaRPr>
          </a:p>
        </p:txBody>
      </p:sp>
    </p:spTree>
    <p:extLst>
      <p:ext uri="{BB962C8B-B14F-4D97-AF65-F5344CB8AC3E}">
        <p14:creationId xmlns:p14="http://schemas.microsoft.com/office/powerpoint/2010/main" val="2761373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920340" y="5598955"/>
            <a:ext cx="13544263"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Domain Task: </a:t>
            </a:r>
            <a:r>
              <a:rPr lang="en-US" dirty="0">
                <a:solidFill>
                  <a:schemeClr val="tx1"/>
                </a:solidFill>
                <a:latin typeface="Gill Sans"/>
              </a:rPr>
              <a:t>I need to perform cellular analysis!</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5" name="Graphic 4" descr="Scientist female with solid fill">
            <a:extLst>
              <a:ext uri="{FF2B5EF4-FFF2-40B4-BE49-F238E27FC236}">
                <a16:creationId xmlns:a16="http://schemas.microsoft.com/office/drawing/2014/main" id="{C158A48F-E07C-8B4E-8F84-130EDF11A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sp>
        <p:nvSpPr>
          <p:cNvPr id="2" name="Down Arrow 1">
            <a:extLst>
              <a:ext uri="{FF2B5EF4-FFF2-40B4-BE49-F238E27FC236}">
                <a16:creationId xmlns:a16="http://schemas.microsoft.com/office/drawing/2014/main" id="{A38D7D8D-DF7D-DB41-B864-73724E460FAA}"/>
              </a:ext>
            </a:extLst>
          </p:cNvPr>
          <p:cNvSpPr/>
          <p:nvPr/>
        </p:nvSpPr>
        <p:spPr>
          <a:xfrm>
            <a:off x="4100052" y="7690884"/>
            <a:ext cx="1002890" cy="3061382"/>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4" name="Key: an independent attribute that can be used as a unique index">
            <a:extLst>
              <a:ext uri="{FF2B5EF4-FFF2-40B4-BE49-F238E27FC236}">
                <a16:creationId xmlns:a16="http://schemas.microsoft.com/office/drawing/2014/main" id="{1425CC22-04B5-00F5-2599-02B12FFBA11D}"/>
              </a:ext>
            </a:extLst>
          </p:cNvPr>
          <p:cNvSpPr/>
          <p:nvPr/>
        </p:nvSpPr>
        <p:spPr>
          <a:xfrm>
            <a:off x="2920340" y="11242159"/>
            <a:ext cx="12980321"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Visualization Task: </a:t>
            </a:r>
            <a:r>
              <a:rPr lang="en-US" dirty="0">
                <a:solidFill>
                  <a:schemeClr val="tx1"/>
                </a:solidFill>
                <a:latin typeface="Gill Sans"/>
              </a:rPr>
              <a:t>compare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28332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54</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920340" y="5598955"/>
            <a:ext cx="13544263"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5" name="Graphic 4" descr="Scientist female with solid fill">
            <a:extLst>
              <a:ext uri="{FF2B5EF4-FFF2-40B4-BE49-F238E27FC236}">
                <a16:creationId xmlns:a16="http://schemas.microsoft.com/office/drawing/2014/main" id="{C158A48F-E07C-8B4E-8F84-130EDF11A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sp>
        <p:nvSpPr>
          <p:cNvPr id="15" name="Key: an independent attribute that can be used as a unique index">
            <a:extLst>
              <a:ext uri="{FF2B5EF4-FFF2-40B4-BE49-F238E27FC236}">
                <a16:creationId xmlns:a16="http://schemas.microsoft.com/office/drawing/2014/main" id="{1C97433C-6C3C-1645-99E3-E5568F4B44DF}"/>
              </a:ext>
            </a:extLst>
          </p:cNvPr>
          <p:cNvSpPr/>
          <p:nvPr/>
        </p:nvSpPr>
        <p:spPr>
          <a:xfrm>
            <a:off x="3000364" y="5499740"/>
            <a:ext cx="12980321"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Visualization Task: </a:t>
            </a:r>
            <a:r>
              <a:rPr lang="en-US" dirty="0">
                <a:solidFill>
                  <a:schemeClr val="tx1"/>
                </a:solidFill>
                <a:latin typeface="Gill Sans"/>
              </a:rPr>
              <a:t>compare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10890685"/>
            <a:ext cx="6141397"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8064351"/>
            <a:ext cx="7436798"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5238017"/>
            <a:ext cx="12980321"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pic>
        <p:nvPicPr>
          <p:cNvPr id="3" name="Graphic 2" descr="Group brainstorm outline">
            <a:extLst>
              <a:ext uri="{FF2B5EF4-FFF2-40B4-BE49-F238E27FC236}">
                <a16:creationId xmlns:a16="http://schemas.microsoft.com/office/drawing/2014/main" id="{5CC390AE-9128-5D47-A9AB-2478E0282F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3141" y="3239829"/>
            <a:ext cx="2357718" cy="2357718"/>
          </a:xfrm>
          <a:prstGeom prst="rect">
            <a:avLst/>
          </a:prstGeom>
        </p:spPr>
      </p:pic>
      <p:sp>
        <p:nvSpPr>
          <p:cNvPr id="2" name="Down Arrow 1">
            <a:extLst>
              <a:ext uri="{FF2B5EF4-FFF2-40B4-BE49-F238E27FC236}">
                <a16:creationId xmlns:a16="http://schemas.microsoft.com/office/drawing/2014/main" id="{A38D7D8D-DF7D-DB41-B864-73724E460FAA}"/>
              </a:ext>
            </a:extLst>
          </p:cNvPr>
          <p:cNvSpPr/>
          <p:nvPr/>
        </p:nvSpPr>
        <p:spPr>
          <a:xfrm>
            <a:off x="4100052" y="7690884"/>
            <a:ext cx="1002890" cy="3061382"/>
          </a:xfrm>
          <a:prstGeom prst="down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2" name="fig3.1.pdf">
            <a:extLst>
              <a:ext uri="{FF2B5EF4-FFF2-40B4-BE49-F238E27FC236}">
                <a16:creationId xmlns:a16="http://schemas.microsoft.com/office/drawing/2014/main" id="{753AE7AB-11BC-4E4F-B788-2760877738AC}"/>
              </a:ext>
            </a:extLst>
          </p:cNvPr>
          <p:cNvPicPr>
            <a:picLocks noChangeAspect="1"/>
          </p:cNvPicPr>
          <p:nvPr/>
        </p:nvPicPr>
        <p:blipFill rotWithShape="1">
          <a:blip r:embed="rId8">
            <a:extLst>
              <a:ext uri="{28A0092B-C50C-407E-A947-70E740481C1C}">
                <a14:useLocalDpi xmlns:a14="http://schemas.microsoft.com/office/drawing/2010/main" val="0"/>
              </a:ext>
            </a:extLst>
          </a:blip>
          <a:srcRect t="11884" r="54046" b="52189"/>
          <a:stretch/>
        </p:blipFill>
        <p:spPr>
          <a:xfrm>
            <a:off x="585164" y="7623525"/>
            <a:ext cx="5472193" cy="3463068"/>
          </a:xfrm>
          <a:prstGeom prst="rect">
            <a:avLst/>
          </a:prstGeom>
          <a:ln w="12700">
            <a:miter lim="400000"/>
          </a:ln>
        </p:spPr>
      </p:pic>
      <p:pic>
        <p:nvPicPr>
          <p:cNvPr id="13" name="fig3.1.pdf">
            <a:extLst>
              <a:ext uri="{FF2B5EF4-FFF2-40B4-BE49-F238E27FC236}">
                <a16:creationId xmlns:a16="http://schemas.microsoft.com/office/drawing/2014/main" id="{8391E77C-FAB6-E24B-9D8A-C8F5785CE3A3}"/>
              </a:ext>
            </a:extLst>
          </p:cNvPr>
          <p:cNvPicPr>
            <a:picLocks noChangeAspect="1"/>
          </p:cNvPicPr>
          <p:nvPr/>
        </p:nvPicPr>
        <p:blipFill rotWithShape="1">
          <a:blip r:embed="rId8">
            <a:extLst>
              <a:ext uri="{28A0092B-C50C-407E-A947-70E740481C1C}">
                <a14:useLocalDpi xmlns:a14="http://schemas.microsoft.com/office/drawing/2010/main" val="0"/>
              </a:ext>
            </a:extLst>
          </a:blip>
          <a:srcRect t="50105" r="54046" b="25436"/>
          <a:stretch/>
        </p:blipFill>
        <p:spPr>
          <a:xfrm>
            <a:off x="5788787" y="7710010"/>
            <a:ext cx="5472193" cy="2357718"/>
          </a:xfrm>
          <a:prstGeom prst="rect">
            <a:avLst/>
          </a:prstGeom>
          <a:ln w="12700">
            <a:miter lim="400000"/>
          </a:ln>
        </p:spPr>
      </p:pic>
      <p:pic>
        <p:nvPicPr>
          <p:cNvPr id="17" name="fig3.1.pdf">
            <a:extLst>
              <a:ext uri="{FF2B5EF4-FFF2-40B4-BE49-F238E27FC236}">
                <a16:creationId xmlns:a16="http://schemas.microsoft.com/office/drawing/2014/main" id="{E4C8B096-BBBF-F24C-A68F-3A0D67F83503}"/>
              </a:ext>
            </a:extLst>
          </p:cNvPr>
          <p:cNvPicPr>
            <a:picLocks noChangeAspect="1"/>
          </p:cNvPicPr>
          <p:nvPr/>
        </p:nvPicPr>
        <p:blipFill rotWithShape="1">
          <a:blip r:embed="rId8">
            <a:extLst>
              <a:ext uri="{28A0092B-C50C-407E-A947-70E740481C1C}">
                <a14:useLocalDpi xmlns:a14="http://schemas.microsoft.com/office/drawing/2010/main" val="0"/>
              </a:ext>
            </a:extLst>
          </a:blip>
          <a:srcRect t="72115" r="54046" b="3426"/>
          <a:stretch/>
        </p:blipFill>
        <p:spPr>
          <a:xfrm>
            <a:off x="11051404" y="7477516"/>
            <a:ext cx="5472193" cy="2357718"/>
          </a:xfrm>
          <a:prstGeom prst="rect">
            <a:avLst/>
          </a:prstGeom>
          <a:ln w="12700">
            <a:miter lim="400000"/>
          </a:ln>
        </p:spPr>
      </p:pic>
      <p:sp>
        <p:nvSpPr>
          <p:cNvPr id="4" name="Frame 3">
            <a:extLst>
              <a:ext uri="{FF2B5EF4-FFF2-40B4-BE49-F238E27FC236}">
                <a16:creationId xmlns:a16="http://schemas.microsoft.com/office/drawing/2014/main" id="{2B585D6D-17C4-BE41-AF37-A40A1F15716E}"/>
              </a:ext>
            </a:extLst>
          </p:cNvPr>
          <p:cNvSpPr/>
          <p:nvPr/>
        </p:nvSpPr>
        <p:spPr>
          <a:xfrm>
            <a:off x="482598" y="7425096"/>
            <a:ext cx="15982005" cy="3661497"/>
          </a:xfrm>
          <a:prstGeom prst="frame">
            <a:avLst>
              <a:gd name="adj1" fmla="val 5250"/>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596718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55</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pic>
        <p:nvPicPr>
          <p:cNvPr id="5" name="Graphic 4" descr="Scientist female with solid fill">
            <a:extLst>
              <a:ext uri="{FF2B5EF4-FFF2-40B4-BE49-F238E27FC236}">
                <a16:creationId xmlns:a16="http://schemas.microsoft.com/office/drawing/2014/main" id="{C158A48F-E07C-8B4E-8F84-130EDF11A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10890685"/>
            <a:ext cx="6141397"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8064351"/>
            <a:ext cx="7436798"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Lookup (or Locate)</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5238017"/>
            <a:ext cx="12980321"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Produce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Discover</a:t>
            </a:r>
            <a:endParaRPr kumimoji="0" sz="5600" b="1" i="0" u="none" strike="noStrike" kern="0" cap="none" spc="0" normalizeH="0" baseline="0" noProof="0" dirty="0">
              <a:ln>
                <a:noFill/>
              </a:ln>
              <a:solidFill>
                <a:schemeClr val="tx1"/>
              </a:solidFill>
              <a:effectLst/>
              <a:uLnTx/>
              <a:uFillTx/>
              <a:latin typeface="Gill Sans"/>
              <a:sym typeface="Gill Sans"/>
            </a:endParaRPr>
          </a:p>
        </p:txBody>
      </p:sp>
      <p:pic>
        <p:nvPicPr>
          <p:cNvPr id="3" name="Graphic 2" descr="Group brainstorm outline">
            <a:extLst>
              <a:ext uri="{FF2B5EF4-FFF2-40B4-BE49-F238E27FC236}">
                <a16:creationId xmlns:a16="http://schemas.microsoft.com/office/drawing/2014/main" id="{5CC390AE-9128-5D47-A9AB-2478E0282F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3141" y="3239829"/>
            <a:ext cx="2357718" cy="2357718"/>
          </a:xfrm>
          <a:prstGeom prst="rect">
            <a:avLst/>
          </a:prstGeom>
        </p:spPr>
      </p:pic>
      <p:sp>
        <p:nvSpPr>
          <p:cNvPr id="12" name="Down Arrow 11">
            <a:extLst>
              <a:ext uri="{FF2B5EF4-FFF2-40B4-BE49-F238E27FC236}">
                <a16:creationId xmlns:a16="http://schemas.microsoft.com/office/drawing/2014/main" id="{23C38F24-8B30-B047-B234-E388078216AD}"/>
              </a:ext>
            </a:extLst>
          </p:cNvPr>
          <p:cNvSpPr/>
          <p:nvPr/>
        </p:nvSpPr>
        <p:spPr>
          <a:xfrm>
            <a:off x="4100052" y="7690884"/>
            <a:ext cx="1002890" cy="3061382"/>
          </a:xfrm>
          <a:prstGeom prst="downArrow">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3" name="fig3.1.pdf">
            <a:extLst>
              <a:ext uri="{FF2B5EF4-FFF2-40B4-BE49-F238E27FC236}">
                <a16:creationId xmlns:a16="http://schemas.microsoft.com/office/drawing/2014/main" id="{F1188D5E-519E-9F4E-B812-EF3012EA784F}"/>
              </a:ext>
            </a:extLst>
          </p:cNvPr>
          <p:cNvPicPr>
            <a:picLocks noChangeAspect="1"/>
          </p:cNvPicPr>
          <p:nvPr/>
        </p:nvPicPr>
        <p:blipFill rotWithShape="1">
          <a:blip r:embed="rId8">
            <a:extLst>
              <a:ext uri="{28A0092B-C50C-407E-A947-70E740481C1C}">
                <a14:useLocalDpi xmlns:a14="http://schemas.microsoft.com/office/drawing/2010/main" val="0"/>
              </a:ext>
            </a:extLst>
          </a:blip>
          <a:srcRect t="11884" r="54046" b="52189"/>
          <a:stretch/>
        </p:blipFill>
        <p:spPr>
          <a:xfrm>
            <a:off x="585164" y="7623525"/>
            <a:ext cx="5472193" cy="3463068"/>
          </a:xfrm>
          <a:prstGeom prst="rect">
            <a:avLst/>
          </a:prstGeom>
          <a:ln w="12700">
            <a:miter lim="400000"/>
          </a:ln>
        </p:spPr>
      </p:pic>
      <p:pic>
        <p:nvPicPr>
          <p:cNvPr id="17" name="fig3.1.pdf">
            <a:extLst>
              <a:ext uri="{FF2B5EF4-FFF2-40B4-BE49-F238E27FC236}">
                <a16:creationId xmlns:a16="http://schemas.microsoft.com/office/drawing/2014/main" id="{EE1D807E-AF35-EB43-A9A9-37A1558F2167}"/>
              </a:ext>
            </a:extLst>
          </p:cNvPr>
          <p:cNvPicPr>
            <a:picLocks noChangeAspect="1"/>
          </p:cNvPicPr>
          <p:nvPr/>
        </p:nvPicPr>
        <p:blipFill rotWithShape="1">
          <a:blip r:embed="rId8">
            <a:extLst>
              <a:ext uri="{28A0092B-C50C-407E-A947-70E740481C1C}">
                <a14:useLocalDpi xmlns:a14="http://schemas.microsoft.com/office/drawing/2010/main" val="0"/>
              </a:ext>
            </a:extLst>
          </a:blip>
          <a:srcRect t="50105" r="54046" b="25436"/>
          <a:stretch/>
        </p:blipFill>
        <p:spPr>
          <a:xfrm>
            <a:off x="5788787" y="7710010"/>
            <a:ext cx="5472193" cy="2357718"/>
          </a:xfrm>
          <a:prstGeom prst="rect">
            <a:avLst/>
          </a:prstGeom>
          <a:ln w="12700">
            <a:miter lim="400000"/>
          </a:ln>
        </p:spPr>
      </p:pic>
      <p:pic>
        <p:nvPicPr>
          <p:cNvPr id="18" name="fig3.1.pdf">
            <a:extLst>
              <a:ext uri="{FF2B5EF4-FFF2-40B4-BE49-F238E27FC236}">
                <a16:creationId xmlns:a16="http://schemas.microsoft.com/office/drawing/2014/main" id="{24D1CCE0-5F7C-9045-BCA7-31F7CF9607BA}"/>
              </a:ext>
            </a:extLst>
          </p:cNvPr>
          <p:cNvPicPr>
            <a:picLocks noChangeAspect="1"/>
          </p:cNvPicPr>
          <p:nvPr/>
        </p:nvPicPr>
        <p:blipFill rotWithShape="1">
          <a:blip r:embed="rId8">
            <a:extLst>
              <a:ext uri="{28A0092B-C50C-407E-A947-70E740481C1C}">
                <a14:useLocalDpi xmlns:a14="http://schemas.microsoft.com/office/drawing/2010/main" val="0"/>
              </a:ext>
            </a:extLst>
          </a:blip>
          <a:srcRect t="72115" r="54046" b="3426"/>
          <a:stretch/>
        </p:blipFill>
        <p:spPr>
          <a:xfrm>
            <a:off x="11051404" y="7477516"/>
            <a:ext cx="5472193" cy="2357718"/>
          </a:xfrm>
          <a:prstGeom prst="rect">
            <a:avLst/>
          </a:prstGeom>
          <a:ln w="12700">
            <a:miter lim="400000"/>
          </a:ln>
        </p:spPr>
      </p:pic>
      <p:sp>
        <p:nvSpPr>
          <p:cNvPr id="19" name="Frame 18">
            <a:extLst>
              <a:ext uri="{FF2B5EF4-FFF2-40B4-BE49-F238E27FC236}">
                <a16:creationId xmlns:a16="http://schemas.microsoft.com/office/drawing/2014/main" id="{1F9BE7CB-22BA-A54B-9DAB-CE3D0C5B4DA9}"/>
              </a:ext>
            </a:extLst>
          </p:cNvPr>
          <p:cNvSpPr/>
          <p:nvPr/>
        </p:nvSpPr>
        <p:spPr>
          <a:xfrm>
            <a:off x="482598" y="7425096"/>
            <a:ext cx="15982005" cy="3661497"/>
          </a:xfrm>
          <a:prstGeom prst="frame">
            <a:avLst>
              <a:gd name="adj1" fmla="val 5250"/>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2" name="Key: an independent attribute that can be used as a unique index">
            <a:extLst>
              <a:ext uri="{FF2B5EF4-FFF2-40B4-BE49-F238E27FC236}">
                <a16:creationId xmlns:a16="http://schemas.microsoft.com/office/drawing/2014/main" id="{3AD4A701-53F2-F025-6D5E-351EC023EAE6}"/>
              </a:ext>
            </a:extLst>
          </p:cNvPr>
          <p:cNvSpPr/>
          <p:nvPr/>
        </p:nvSpPr>
        <p:spPr>
          <a:xfrm>
            <a:off x="3000364" y="5499740"/>
            <a:ext cx="12980321"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Visualization Task: </a:t>
            </a:r>
            <a:r>
              <a:rPr lang="en-US" dirty="0">
                <a:solidFill>
                  <a:schemeClr val="tx1"/>
                </a:solidFill>
                <a:latin typeface="Gill Sans"/>
              </a:rPr>
              <a:t>compare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64282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9034993"/>
            <a:ext cx="6141397"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208659"/>
            <a:ext cx="7436798"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Lookup</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382325"/>
            <a:ext cx="12980321"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Produce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Discover</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12" name="Key: an independent attribute that can be used as a unique index">
            <a:extLst>
              <a:ext uri="{FF2B5EF4-FFF2-40B4-BE49-F238E27FC236}">
                <a16:creationId xmlns:a16="http://schemas.microsoft.com/office/drawing/2014/main" id="{672C5329-DBC1-D941-8610-1E8228C46E20}"/>
              </a:ext>
            </a:extLst>
          </p:cNvPr>
          <p:cNvSpPr/>
          <p:nvPr/>
        </p:nvSpPr>
        <p:spPr>
          <a:xfrm>
            <a:off x="803262" y="12237988"/>
            <a:ext cx="17215797"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Target(s) </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 name="Key: an independent attribute that can be used as a unique index">
            <a:extLst>
              <a:ext uri="{FF2B5EF4-FFF2-40B4-BE49-F238E27FC236}">
                <a16:creationId xmlns:a16="http://schemas.microsoft.com/office/drawing/2014/main" id="{38CD513A-88FC-4FB5-9765-F3C6B7ED1FDE}"/>
              </a:ext>
            </a:extLst>
          </p:cNvPr>
          <p:cNvSpPr/>
          <p:nvPr/>
        </p:nvSpPr>
        <p:spPr>
          <a:xfrm>
            <a:off x="3000364" y="5499740"/>
            <a:ext cx="12980321"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Visualization Task: </a:t>
            </a:r>
            <a:r>
              <a:rPr lang="en-US" dirty="0">
                <a:solidFill>
                  <a:schemeClr val="tx1"/>
                </a:solidFill>
                <a:latin typeface="Gill Sans"/>
              </a:rPr>
              <a:t>compare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9" name="Graphic 8" descr="Scientist female with solid fill">
            <a:extLst>
              <a:ext uri="{FF2B5EF4-FFF2-40B4-BE49-F238E27FC236}">
                <a16:creationId xmlns:a16="http://schemas.microsoft.com/office/drawing/2014/main" id="{08CEC562-9BB2-392C-944A-54AF401DF9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pic>
        <p:nvPicPr>
          <p:cNvPr id="10" name="Graphic 9" descr="Group brainstorm outline">
            <a:extLst>
              <a:ext uri="{FF2B5EF4-FFF2-40B4-BE49-F238E27FC236}">
                <a16:creationId xmlns:a16="http://schemas.microsoft.com/office/drawing/2014/main" id="{7A655FB3-BD32-EB69-CB7D-362C59F3D2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3141" y="3239829"/>
            <a:ext cx="2357718" cy="2357718"/>
          </a:xfrm>
          <a:prstGeom prst="rect">
            <a:avLst/>
          </a:prstGeom>
        </p:spPr>
      </p:pic>
      <p:pic>
        <p:nvPicPr>
          <p:cNvPr id="11" name="fig3.1.pdf">
            <a:extLst>
              <a:ext uri="{FF2B5EF4-FFF2-40B4-BE49-F238E27FC236}">
                <a16:creationId xmlns:a16="http://schemas.microsoft.com/office/drawing/2014/main" id="{F68A6C02-D91B-46C8-AEEE-0E602544D06A}"/>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12012" r="114" b="69043"/>
          <a:stretch/>
        </p:blipFill>
        <p:spPr>
          <a:xfrm>
            <a:off x="440766" y="8044487"/>
            <a:ext cx="6459793" cy="1826141"/>
          </a:xfrm>
          <a:prstGeom prst="rect">
            <a:avLst/>
          </a:prstGeom>
          <a:ln w="12700">
            <a:miter lim="400000"/>
          </a:ln>
        </p:spPr>
      </p:pic>
      <p:pic>
        <p:nvPicPr>
          <p:cNvPr id="13" name="fig3.1.pdf">
            <a:extLst>
              <a:ext uri="{FF2B5EF4-FFF2-40B4-BE49-F238E27FC236}">
                <a16:creationId xmlns:a16="http://schemas.microsoft.com/office/drawing/2014/main" id="{064913E5-9651-E450-6CE9-AE6CBA3D0F6F}"/>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29617" r="114" b="40638"/>
          <a:stretch/>
        </p:blipFill>
        <p:spPr>
          <a:xfrm>
            <a:off x="5443171" y="7970252"/>
            <a:ext cx="6459793" cy="2867245"/>
          </a:xfrm>
          <a:prstGeom prst="rect">
            <a:avLst/>
          </a:prstGeom>
          <a:ln w="12700">
            <a:miter lim="400000"/>
          </a:ln>
        </p:spPr>
      </p:pic>
      <p:pic>
        <p:nvPicPr>
          <p:cNvPr id="24" name="fig3.1.pdf">
            <a:extLst>
              <a:ext uri="{FF2B5EF4-FFF2-40B4-BE49-F238E27FC236}">
                <a16:creationId xmlns:a16="http://schemas.microsoft.com/office/drawing/2014/main" id="{27AE9199-9684-C1B4-EEDD-4BA157BDCF44}"/>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59000" r="21988" b="15560"/>
          <a:stretch/>
        </p:blipFill>
        <p:spPr>
          <a:xfrm>
            <a:off x="11902964" y="7957116"/>
            <a:ext cx="3854987" cy="2452237"/>
          </a:xfrm>
          <a:prstGeom prst="rect">
            <a:avLst/>
          </a:prstGeom>
          <a:ln w="12700">
            <a:miter lim="400000"/>
          </a:ln>
        </p:spPr>
      </p:pic>
      <p:sp>
        <p:nvSpPr>
          <p:cNvPr id="25" name="Frame 24">
            <a:extLst>
              <a:ext uri="{FF2B5EF4-FFF2-40B4-BE49-F238E27FC236}">
                <a16:creationId xmlns:a16="http://schemas.microsoft.com/office/drawing/2014/main" id="{CA88746D-760A-18D6-5C0B-B314C1613418}"/>
              </a:ext>
            </a:extLst>
          </p:cNvPr>
          <p:cNvSpPr/>
          <p:nvPr/>
        </p:nvSpPr>
        <p:spPr>
          <a:xfrm>
            <a:off x="482598" y="7778699"/>
            <a:ext cx="15982005" cy="3661497"/>
          </a:xfrm>
          <a:prstGeom prst="frame">
            <a:avLst>
              <a:gd name="adj1" fmla="val 5250"/>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363141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9034993"/>
            <a:ext cx="6141397"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208659"/>
            <a:ext cx="7436798"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Lookup</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382325"/>
            <a:ext cx="12980321"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Produce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Discover</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12" name="Key: an independent attribute that can be used as a unique index">
            <a:extLst>
              <a:ext uri="{FF2B5EF4-FFF2-40B4-BE49-F238E27FC236}">
                <a16:creationId xmlns:a16="http://schemas.microsoft.com/office/drawing/2014/main" id="{672C5329-DBC1-D941-8610-1E8228C46E20}"/>
              </a:ext>
            </a:extLst>
          </p:cNvPr>
          <p:cNvSpPr/>
          <p:nvPr/>
        </p:nvSpPr>
        <p:spPr>
          <a:xfrm>
            <a:off x="803262" y="12237988"/>
            <a:ext cx="17215797"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Target(s) </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 name="Key: an independent attribute that can be used as a unique index">
            <a:extLst>
              <a:ext uri="{FF2B5EF4-FFF2-40B4-BE49-F238E27FC236}">
                <a16:creationId xmlns:a16="http://schemas.microsoft.com/office/drawing/2014/main" id="{38CD513A-88FC-4FB5-9765-F3C6B7ED1FDE}"/>
              </a:ext>
            </a:extLst>
          </p:cNvPr>
          <p:cNvSpPr/>
          <p:nvPr/>
        </p:nvSpPr>
        <p:spPr>
          <a:xfrm>
            <a:off x="3000364" y="5499740"/>
            <a:ext cx="12980321"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rPr>
              <a:t>Visualization Task: </a:t>
            </a:r>
            <a:r>
              <a:rPr lang="en-US" dirty="0">
                <a:solidFill>
                  <a:schemeClr val="tx1"/>
                </a:solidFill>
                <a:latin typeface="Gill Sans"/>
              </a:rPr>
              <a:t>compare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pic>
        <p:nvPicPr>
          <p:cNvPr id="9" name="Graphic 8" descr="Scientist female with solid fill">
            <a:extLst>
              <a:ext uri="{FF2B5EF4-FFF2-40B4-BE49-F238E27FC236}">
                <a16:creationId xmlns:a16="http://schemas.microsoft.com/office/drawing/2014/main" id="{08CEC562-9BB2-392C-944A-54AF401DF9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622" y="5333166"/>
            <a:ext cx="2357718" cy="2357718"/>
          </a:xfrm>
          <a:prstGeom prst="rect">
            <a:avLst/>
          </a:prstGeom>
        </p:spPr>
      </p:pic>
      <p:pic>
        <p:nvPicPr>
          <p:cNvPr id="10" name="Graphic 9" descr="Group brainstorm outline">
            <a:extLst>
              <a:ext uri="{FF2B5EF4-FFF2-40B4-BE49-F238E27FC236}">
                <a16:creationId xmlns:a16="http://schemas.microsoft.com/office/drawing/2014/main" id="{7A655FB3-BD32-EB69-CB7D-362C59F3D2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13141" y="3239829"/>
            <a:ext cx="2357718" cy="2357718"/>
          </a:xfrm>
          <a:prstGeom prst="rect">
            <a:avLst/>
          </a:prstGeom>
        </p:spPr>
      </p:pic>
      <p:sp>
        <p:nvSpPr>
          <p:cNvPr id="11" name="Rectangle 10">
            <a:extLst>
              <a:ext uri="{FF2B5EF4-FFF2-40B4-BE49-F238E27FC236}">
                <a16:creationId xmlns:a16="http://schemas.microsoft.com/office/drawing/2014/main" id="{59017284-4EC1-E117-9036-D9630769EABC}"/>
              </a:ext>
            </a:extLst>
          </p:cNvPr>
          <p:cNvSpPr/>
          <p:nvPr/>
        </p:nvSpPr>
        <p:spPr>
          <a:xfrm>
            <a:off x="4137925" y="12374150"/>
            <a:ext cx="9652001" cy="954107"/>
          </a:xfrm>
          <a:prstGeom prst="rect">
            <a:avLst/>
          </a:prstGeom>
        </p:spPr>
        <p:txBody>
          <a:bodyPr wrap="none">
            <a:spAutoFit/>
          </a:bodyPr>
          <a:lstStyle/>
          <a:p>
            <a:pPr algn="l"/>
            <a:r>
              <a:rPr lang="en-US" b="1" dirty="0">
                <a:solidFill>
                  <a:schemeClr val="tx1"/>
                </a:solidFill>
                <a:sym typeface="Wingdings" pitchFamily="2" charset="2"/>
              </a:rPr>
              <a:t> </a:t>
            </a:r>
            <a:r>
              <a:rPr lang="en-US" b="1" dirty="0">
                <a:solidFill>
                  <a:schemeClr val="accent1"/>
                </a:solidFill>
                <a:sym typeface="Wingdings" pitchFamily="2" charset="2"/>
              </a:rPr>
              <a:t>Attributes</a:t>
            </a:r>
            <a:r>
              <a:rPr lang="en-US" b="1" dirty="0">
                <a:solidFill>
                  <a:schemeClr val="tx1"/>
                </a:solidFill>
                <a:sym typeface="Wingdings" pitchFamily="2" charset="2"/>
              </a:rPr>
              <a:t>  Similarity</a:t>
            </a:r>
            <a:endParaRPr lang="en-US" dirty="0"/>
          </a:p>
        </p:txBody>
      </p:sp>
      <p:pic>
        <p:nvPicPr>
          <p:cNvPr id="13" name="fig3.1.pdf">
            <a:extLst>
              <a:ext uri="{FF2B5EF4-FFF2-40B4-BE49-F238E27FC236}">
                <a16:creationId xmlns:a16="http://schemas.microsoft.com/office/drawing/2014/main" id="{96213C30-ACBA-0FAC-4564-3110D9219B8F}"/>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12012" r="114" b="69043"/>
          <a:stretch/>
        </p:blipFill>
        <p:spPr>
          <a:xfrm>
            <a:off x="440766" y="8044487"/>
            <a:ext cx="6459793" cy="1826141"/>
          </a:xfrm>
          <a:prstGeom prst="rect">
            <a:avLst/>
          </a:prstGeom>
          <a:ln w="12700">
            <a:miter lim="400000"/>
          </a:ln>
        </p:spPr>
      </p:pic>
      <p:pic>
        <p:nvPicPr>
          <p:cNvPr id="14" name="fig3.1.pdf">
            <a:extLst>
              <a:ext uri="{FF2B5EF4-FFF2-40B4-BE49-F238E27FC236}">
                <a16:creationId xmlns:a16="http://schemas.microsoft.com/office/drawing/2014/main" id="{0094F70F-7BF3-1FC4-F473-AAAAABA2573C}"/>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29617" r="114" b="40638"/>
          <a:stretch/>
        </p:blipFill>
        <p:spPr>
          <a:xfrm>
            <a:off x="5443171" y="7970252"/>
            <a:ext cx="6459793" cy="2867245"/>
          </a:xfrm>
          <a:prstGeom prst="rect">
            <a:avLst/>
          </a:prstGeom>
          <a:ln w="12700">
            <a:miter lim="400000"/>
          </a:ln>
        </p:spPr>
      </p:pic>
      <p:pic>
        <p:nvPicPr>
          <p:cNvPr id="15" name="fig3.1.pdf">
            <a:extLst>
              <a:ext uri="{FF2B5EF4-FFF2-40B4-BE49-F238E27FC236}">
                <a16:creationId xmlns:a16="http://schemas.microsoft.com/office/drawing/2014/main" id="{B8B7A694-D007-751D-F0EA-3C4AF5E8EEC2}"/>
              </a:ext>
            </a:extLst>
          </p:cNvPr>
          <p:cNvPicPr>
            <a:picLocks noChangeAspect="1"/>
          </p:cNvPicPr>
          <p:nvPr/>
        </p:nvPicPr>
        <p:blipFill rotWithShape="1">
          <a:blip r:embed="rId7">
            <a:extLst>
              <a:ext uri="{28A0092B-C50C-407E-A947-70E740481C1C}">
                <a14:useLocalDpi xmlns:a14="http://schemas.microsoft.com/office/drawing/2010/main" val="0"/>
              </a:ext>
            </a:extLst>
          </a:blip>
          <a:srcRect l="45638" t="59000" r="21988" b="15560"/>
          <a:stretch/>
        </p:blipFill>
        <p:spPr>
          <a:xfrm>
            <a:off x="11902964" y="7957116"/>
            <a:ext cx="3854987" cy="2452237"/>
          </a:xfrm>
          <a:prstGeom prst="rect">
            <a:avLst/>
          </a:prstGeom>
          <a:ln w="12700">
            <a:miter lim="400000"/>
          </a:ln>
        </p:spPr>
      </p:pic>
      <p:sp>
        <p:nvSpPr>
          <p:cNvPr id="17" name="Frame 16">
            <a:extLst>
              <a:ext uri="{FF2B5EF4-FFF2-40B4-BE49-F238E27FC236}">
                <a16:creationId xmlns:a16="http://schemas.microsoft.com/office/drawing/2014/main" id="{6D37A1D3-2C8F-98B2-0303-D2D89291DA51}"/>
              </a:ext>
            </a:extLst>
          </p:cNvPr>
          <p:cNvSpPr/>
          <p:nvPr/>
        </p:nvSpPr>
        <p:spPr>
          <a:xfrm>
            <a:off x="482598" y="7778699"/>
            <a:ext cx="15982005" cy="3661497"/>
          </a:xfrm>
          <a:prstGeom prst="frame">
            <a:avLst>
              <a:gd name="adj1" fmla="val 5250"/>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60960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9272903"/>
            <a:ext cx="6141397"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446569"/>
            <a:ext cx="7436798"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620235"/>
            <a:ext cx="12980321"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7" name="TextBox 6">
            <a:extLst>
              <a:ext uri="{FF2B5EF4-FFF2-40B4-BE49-F238E27FC236}">
                <a16:creationId xmlns:a16="http://schemas.microsoft.com/office/drawing/2014/main" id="{F968AC8E-33AF-A0DC-3883-C5D7E5CB5FCA}"/>
              </a:ext>
            </a:extLst>
          </p:cNvPr>
          <p:cNvSpPr txBox="1"/>
          <p:nvPr/>
        </p:nvSpPr>
        <p:spPr>
          <a:xfrm>
            <a:off x="0" y="13296900"/>
            <a:ext cx="1471889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dirty="0"/>
              <a:t>https://</a:t>
            </a:r>
            <a:r>
              <a:rPr lang="en-US" sz="1600" dirty="0" err="1"/>
              <a:t>www.nytimes.com</a:t>
            </a:r>
            <a:r>
              <a:rPr lang="en-US" sz="1600" dirty="0"/>
              <a:t>/2019/03/14/learning/whats-going-on-in-this-graph-march-20-2019.html</a:t>
            </a:r>
          </a:p>
        </p:txBody>
      </p:sp>
      <p:pic>
        <p:nvPicPr>
          <p:cNvPr id="18" name="Picture 17" descr="Diagram, schematic&#10;&#10;Description automatically generated">
            <a:extLst>
              <a:ext uri="{FF2B5EF4-FFF2-40B4-BE49-F238E27FC236}">
                <a16:creationId xmlns:a16="http://schemas.microsoft.com/office/drawing/2014/main" id="{DF48F938-76C3-6D9C-F09D-7456A58307E4}"/>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970" b="6078"/>
          <a:stretch/>
        </p:blipFill>
        <p:spPr>
          <a:xfrm>
            <a:off x="166079" y="179733"/>
            <a:ext cx="10912230" cy="9165426"/>
          </a:xfrm>
          <a:prstGeom prst="rect">
            <a:avLst/>
          </a:prstGeom>
        </p:spPr>
      </p:pic>
      <p:pic>
        <p:nvPicPr>
          <p:cNvPr id="19" name="Picture 18" descr="Diagram, schematic&#10;&#10;Description automatically generated">
            <a:extLst>
              <a:ext uri="{FF2B5EF4-FFF2-40B4-BE49-F238E27FC236}">
                <a16:creationId xmlns:a16="http://schemas.microsoft.com/office/drawing/2014/main" id="{0603523C-EC19-9C93-4910-ABA47F2E3CB0}"/>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6480" b="-1"/>
          <a:stretch/>
        </p:blipFill>
        <p:spPr>
          <a:xfrm>
            <a:off x="166077" y="8887959"/>
            <a:ext cx="12980321" cy="457200"/>
          </a:xfrm>
          <a:prstGeom prst="rect">
            <a:avLst/>
          </a:prstGeom>
        </p:spPr>
      </p:pic>
      <p:pic>
        <p:nvPicPr>
          <p:cNvPr id="22" name="Picture 21" descr="Diagram, schematic&#10;&#10;Description automatically generated">
            <a:extLst>
              <a:ext uri="{FF2B5EF4-FFF2-40B4-BE49-F238E27FC236}">
                <a16:creationId xmlns:a16="http://schemas.microsoft.com/office/drawing/2014/main" id="{3230E95B-049C-3A40-D697-416A8549A397}"/>
              </a:ext>
            </a:extLst>
          </p:cNvPr>
          <p:cNvPicPr>
            <a:picLocks noChangeAspect="1"/>
          </p:cNvPicPr>
          <p:nvPr/>
        </p:nvPicPr>
        <p:blipFill rotWithShape="1">
          <a:blip r:embed="rId3">
            <a:extLst>
              <a:ext uri="{28A0092B-C50C-407E-A947-70E740481C1C}">
                <a14:useLocalDpi xmlns:a14="http://schemas.microsoft.com/office/drawing/2010/main" val="0"/>
              </a:ext>
            </a:extLst>
          </a:blip>
          <a:srcRect l="21291" t="3349" r="47553" b="90182"/>
          <a:stretch/>
        </p:blipFill>
        <p:spPr>
          <a:xfrm>
            <a:off x="166077" y="355983"/>
            <a:ext cx="4292420" cy="840056"/>
          </a:xfrm>
          <a:prstGeom prst="rect">
            <a:avLst/>
          </a:prstGeom>
        </p:spPr>
      </p:pic>
      <p:pic>
        <p:nvPicPr>
          <p:cNvPr id="23" name="Picture 22" descr="Diagram, schematic&#10;&#10;Description automatically generated">
            <a:extLst>
              <a:ext uri="{FF2B5EF4-FFF2-40B4-BE49-F238E27FC236}">
                <a16:creationId xmlns:a16="http://schemas.microsoft.com/office/drawing/2014/main" id="{1FDF1CA3-491A-C805-090B-F2A151863DA2}"/>
              </a:ext>
            </a:extLst>
          </p:cNvPr>
          <p:cNvPicPr>
            <a:picLocks noChangeAspect="1"/>
          </p:cNvPicPr>
          <p:nvPr/>
        </p:nvPicPr>
        <p:blipFill rotWithShape="1">
          <a:blip r:embed="rId3">
            <a:extLst>
              <a:ext uri="{28A0092B-C50C-407E-A947-70E740481C1C}">
                <a14:useLocalDpi xmlns:a14="http://schemas.microsoft.com/office/drawing/2010/main" val="0"/>
              </a:ext>
            </a:extLst>
          </a:blip>
          <a:srcRect l="52362" t="3348" r="13395" b="90183"/>
          <a:stretch/>
        </p:blipFill>
        <p:spPr>
          <a:xfrm>
            <a:off x="6360495" y="249953"/>
            <a:ext cx="4717814" cy="840056"/>
          </a:xfrm>
          <a:prstGeom prst="rect">
            <a:avLst/>
          </a:prstGeom>
        </p:spPr>
      </p:pic>
      <p:pic>
        <p:nvPicPr>
          <p:cNvPr id="24" name="fig3.1.pdf">
            <a:extLst>
              <a:ext uri="{FF2B5EF4-FFF2-40B4-BE49-F238E27FC236}">
                <a16:creationId xmlns:a16="http://schemas.microsoft.com/office/drawing/2014/main" id="{2C8013E2-2E0A-FD3B-92AF-A43AD5B0D677}"/>
              </a:ext>
            </a:extLst>
          </p:cNvPr>
          <p:cNvPicPr>
            <a:picLocks noChangeAspect="1"/>
          </p:cNvPicPr>
          <p:nvPr/>
        </p:nvPicPr>
        <p:blipFill rotWithShape="1">
          <a:blip r:embed="rId4">
            <a:extLst>
              <a:ext uri="{28A0092B-C50C-407E-A947-70E740481C1C}">
                <a14:useLocalDpi xmlns:a14="http://schemas.microsoft.com/office/drawing/2010/main" val="0"/>
              </a:ext>
            </a:extLst>
          </a:blip>
          <a:srcRect t="11884" r="54046" b="52189"/>
          <a:stretch/>
        </p:blipFill>
        <p:spPr>
          <a:xfrm>
            <a:off x="233474" y="9540816"/>
            <a:ext cx="5472193" cy="3463068"/>
          </a:xfrm>
          <a:prstGeom prst="rect">
            <a:avLst/>
          </a:prstGeom>
          <a:ln w="12700">
            <a:miter lim="400000"/>
          </a:ln>
        </p:spPr>
      </p:pic>
      <p:pic>
        <p:nvPicPr>
          <p:cNvPr id="25" name="fig3.1.pdf">
            <a:extLst>
              <a:ext uri="{FF2B5EF4-FFF2-40B4-BE49-F238E27FC236}">
                <a16:creationId xmlns:a16="http://schemas.microsoft.com/office/drawing/2014/main" id="{4A0DD10B-BAF2-6F4F-F905-6DABF328A598}"/>
              </a:ext>
            </a:extLst>
          </p:cNvPr>
          <p:cNvPicPr>
            <a:picLocks noChangeAspect="1"/>
          </p:cNvPicPr>
          <p:nvPr/>
        </p:nvPicPr>
        <p:blipFill rotWithShape="1">
          <a:blip r:embed="rId4">
            <a:extLst>
              <a:ext uri="{28A0092B-C50C-407E-A947-70E740481C1C}">
                <a14:useLocalDpi xmlns:a14="http://schemas.microsoft.com/office/drawing/2010/main" val="0"/>
              </a:ext>
            </a:extLst>
          </a:blip>
          <a:srcRect t="50105" r="54046" b="25436"/>
          <a:stretch/>
        </p:blipFill>
        <p:spPr>
          <a:xfrm>
            <a:off x="5437097" y="9627301"/>
            <a:ext cx="5472193" cy="2357718"/>
          </a:xfrm>
          <a:prstGeom prst="rect">
            <a:avLst/>
          </a:prstGeom>
          <a:ln w="12700">
            <a:miter lim="400000"/>
          </a:ln>
        </p:spPr>
      </p:pic>
      <p:pic>
        <p:nvPicPr>
          <p:cNvPr id="26" name="fig3.1.pdf">
            <a:extLst>
              <a:ext uri="{FF2B5EF4-FFF2-40B4-BE49-F238E27FC236}">
                <a16:creationId xmlns:a16="http://schemas.microsoft.com/office/drawing/2014/main" id="{F3321BC9-82FD-49D5-210D-D96607E9186E}"/>
              </a:ext>
            </a:extLst>
          </p:cNvPr>
          <p:cNvPicPr>
            <a:picLocks noChangeAspect="1"/>
          </p:cNvPicPr>
          <p:nvPr/>
        </p:nvPicPr>
        <p:blipFill rotWithShape="1">
          <a:blip r:embed="rId4">
            <a:extLst>
              <a:ext uri="{28A0092B-C50C-407E-A947-70E740481C1C}">
                <a14:useLocalDpi xmlns:a14="http://schemas.microsoft.com/office/drawing/2010/main" val="0"/>
              </a:ext>
            </a:extLst>
          </a:blip>
          <a:srcRect t="72115" r="54046" b="3426"/>
          <a:stretch/>
        </p:blipFill>
        <p:spPr>
          <a:xfrm>
            <a:off x="10699714" y="9394807"/>
            <a:ext cx="5472193" cy="2357718"/>
          </a:xfrm>
          <a:prstGeom prst="rect">
            <a:avLst/>
          </a:prstGeom>
          <a:ln w="12700">
            <a:miter lim="400000"/>
          </a:ln>
        </p:spPr>
      </p:pic>
      <p:sp>
        <p:nvSpPr>
          <p:cNvPr id="27" name="Frame 26">
            <a:extLst>
              <a:ext uri="{FF2B5EF4-FFF2-40B4-BE49-F238E27FC236}">
                <a16:creationId xmlns:a16="http://schemas.microsoft.com/office/drawing/2014/main" id="{6F349294-CDCA-5FDD-92D1-1CDFB6084011}"/>
              </a:ext>
            </a:extLst>
          </p:cNvPr>
          <p:cNvSpPr/>
          <p:nvPr/>
        </p:nvSpPr>
        <p:spPr>
          <a:xfrm>
            <a:off x="130908" y="9342387"/>
            <a:ext cx="15982005" cy="3661497"/>
          </a:xfrm>
          <a:prstGeom prst="frame">
            <a:avLst>
              <a:gd name="adj1" fmla="val 525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8" name="Graphic 27" descr="Group brainstorm outline">
            <a:extLst>
              <a:ext uri="{FF2B5EF4-FFF2-40B4-BE49-F238E27FC236}">
                <a16:creationId xmlns:a16="http://schemas.microsoft.com/office/drawing/2014/main" id="{11F239FF-54F6-0E3F-0760-0F8912F855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447783" y="4630708"/>
            <a:ext cx="2357718" cy="2357718"/>
          </a:xfrm>
          <a:prstGeom prst="rect">
            <a:avLst/>
          </a:prstGeom>
        </p:spPr>
      </p:pic>
    </p:spTree>
    <p:extLst>
      <p:ext uri="{BB962C8B-B14F-4D97-AF65-F5344CB8AC3E}">
        <p14:creationId xmlns:p14="http://schemas.microsoft.com/office/powerpoint/2010/main" val="2659365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8842016"/>
            <a:ext cx="6536074"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Summarize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446569"/>
            <a:ext cx="7436798"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Explore (Lookup)</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620235"/>
            <a:ext cx="12980321"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Consume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Present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7" name="TextBox 6">
            <a:extLst>
              <a:ext uri="{FF2B5EF4-FFF2-40B4-BE49-F238E27FC236}">
                <a16:creationId xmlns:a16="http://schemas.microsoft.com/office/drawing/2014/main" id="{F968AC8E-33AF-A0DC-3883-C5D7E5CB5FCA}"/>
              </a:ext>
            </a:extLst>
          </p:cNvPr>
          <p:cNvSpPr txBox="1"/>
          <p:nvPr/>
        </p:nvSpPr>
        <p:spPr>
          <a:xfrm>
            <a:off x="0" y="13296900"/>
            <a:ext cx="1471889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dirty="0"/>
              <a:t>https://</a:t>
            </a:r>
            <a:r>
              <a:rPr lang="en-US" sz="1600" dirty="0" err="1"/>
              <a:t>www.nytimes.com</a:t>
            </a:r>
            <a:r>
              <a:rPr lang="en-US" sz="1600" dirty="0"/>
              <a:t>/2019/03/14/learning/whats-going-on-in-this-graph-march-20-2019.html</a:t>
            </a:r>
          </a:p>
        </p:txBody>
      </p:sp>
      <p:pic>
        <p:nvPicPr>
          <p:cNvPr id="18" name="Picture 17" descr="Diagram, schematic&#10;&#10;Description automatically generated">
            <a:extLst>
              <a:ext uri="{FF2B5EF4-FFF2-40B4-BE49-F238E27FC236}">
                <a16:creationId xmlns:a16="http://schemas.microsoft.com/office/drawing/2014/main" id="{DF48F938-76C3-6D9C-F09D-7456A58307E4}"/>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970" b="6078"/>
          <a:stretch/>
        </p:blipFill>
        <p:spPr>
          <a:xfrm>
            <a:off x="166079" y="179733"/>
            <a:ext cx="10912230" cy="9165426"/>
          </a:xfrm>
          <a:prstGeom prst="rect">
            <a:avLst/>
          </a:prstGeom>
        </p:spPr>
      </p:pic>
      <p:pic>
        <p:nvPicPr>
          <p:cNvPr id="19" name="Picture 18" descr="Diagram, schematic&#10;&#10;Description automatically generated">
            <a:extLst>
              <a:ext uri="{FF2B5EF4-FFF2-40B4-BE49-F238E27FC236}">
                <a16:creationId xmlns:a16="http://schemas.microsoft.com/office/drawing/2014/main" id="{0603523C-EC19-9C93-4910-ABA47F2E3CB0}"/>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6480" b="-1"/>
          <a:stretch/>
        </p:blipFill>
        <p:spPr>
          <a:xfrm>
            <a:off x="166077" y="8887959"/>
            <a:ext cx="12980321" cy="457200"/>
          </a:xfrm>
          <a:prstGeom prst="rect">
            <a:avLst/>
          </a:prstGeom>
        </p:spPr>
      </p:pic>
      <p:pic>
        <p:nvPicPr>
          <p:cNvPr id="22" name="Picture 21" descr="Diagram, schematic&#10;&#10;Description automatically generated">
            <a:extLst>
              <a:ext uri="{FF2B5EF4-FFF2-40B4-BE49-F238E27FC236}">
                <a16:creationId xmlns:a16="http://schemas.microsoft.com/office/drawing/2014/main" id="{3230E95B-049C-3A40-D697-416A8549A397}"/>
              </a:ext>
            </a:extLst>
          </p:cNvPr>
          <p:cNvPicPr>
            <a:picLocks noChangeAspect="1"/>
          </p:cNvPicPr>
          <p:nvPr/>
        </p:nvPicPr>
        <p:blipFill rotWithShape="1">
          <a:blip r:embed="rId3">
            <a:extLst>
              <a:ext uri="{28A0092B-C50C-407E-A947-70E740481C1C}">
                <a14:useLocalDpi xmlns:a14="http://schemas.microsoft.com/office/drawing/2010/main" val="0"/>
              </a:ext>
            </a:extLst>
          </a:blip>
          <a:srcRect l="21291" t="3349" r="47553" b="90182"/>
          <a:stretch/>
        </p:blipFill>
        <p:spPr>
          <a:xfrm>
            <a:off x="166077" y="355983"/>
            <a:ext cx="4292420" cy="840056"/>
          </a:xfrm>
          <a:prstGeom prst="rect">
            <a:avLst/>
          </a:prstGeom>
        </p:spPr>
      </p:pic>
      <p:pic>
        <p:nvPicPr>
          <p:cNvPr id="23" name="Picture 22" descr="Diagram, schematic&#10;&#10;Description automatically generated">
            <a:extLst>
              <a:ext uri="{FF2B5EF4-FFF2-40B4-BE49-F238E27FC236}">
                <a16:creationId xmlns:a16="http://schemas.microsoft.com/office/drawing/2014/main" id="{1FDF1CA3-491A-C805-090B-F2A151863DA2}"/>
              </a:ext>
            </a:extLst>
          </p:cNvPr>
          <p:cNvPicPr>
            <a:picLocks noChangeAspect="1"/>
          </p:cNvPicPr>
          <p:nvPr/>
        </p:nvPicPr>
        <p:blipFill rotWithShape="1">
          <a:blip r:embed="rId3">
            <a:extLst>
              <a:ext uri="{28A0092B-C50C-407E-A947-70E740481C1C}">
                <a14:useLocalDpi xmlns:a14="http://schemas.microsoft.com/office/drawing/2010/main" val="0"/>
              </a:ext>
            </a:extLst>
          </a:blip>
          <a:srcRect l="52362" t="3348" r="13395" b="90183"/>
          <a:stretch/>
        </p:blipFill>
        <p:spPr>
          <a:xfrm>
            <a:off x="6360495" y="249953"/>
            <a:ext cx="4717814" cy="840056"/>
          </a:xfrm>
          <a:prstGeom prst="rect">
            <a:avLst/>
          </a:prstGeom>
        </p:spPr>
      </p:pic>
      <p:pic>
        <p:nvPicPr>
          <p:cNvPr id="24" name="fig3.1.pdf">
            <a:extLst>
              <a:ext uri="{FF2B5EF4-FFF2-40B4-BE49-F238E27FC236}">
                <a16:creationId xmlns:a16="http://schemas.microsoft.com/office/drawing/2014/main" id="{2C8013E2-2E0A-FD3B-92AF-A43AD5B0D677}"/>
              </a:ext>
            </a:extLst>
          </p:cNvPr>
          <p:cNvPicPr>
            <a:picLocks noChangeAspect="1"/>
          </p:cNvPicPr>
          <p:nvPr/>
        </p:nvPicPr>
        <p:blipFill rotWithShape="1">
          <a:blip r:embed="rId4">
            <a:extLst>
              <a:ext uri="{28A0092B-C50C-407E-A947-70E740481C1C}">
                <a14:useLocalDpi xmlns:a14="http://schemas.microsoft.com/office/drawing/2010/main" val="0"/>
              </a:ext>
            </a:extLst>
          </a:blip>
          <a:srcRect t="11884" r="54046" b="52189"/>
          <a:stretch/>
        </p:blipFill>
        <p:spPr>
          <a:xfrm>
            <a:off x="233474" y="9540816"/>
            <a:ext cx="5472193" cy="3463068"/>
          </a:xfrm>
          <a:prstGeom prst="rect">
            <a:avLst/>
          </a:prstGeom>
          <a:ln w="12700">
            <a:miter lim="400000"/>
          </a:ln>
        </p:spPr>
      </p:pic>
      <p:pic>
        <p:nvPicPr>
          <p:cNvPr id="25" name="fig3.1.pdf">
            <a:extLst>
              <a:ext uri="{FF2B5EF4-FFF2-40B4-BE49-F238E27FC236}">
                <a16:creationId xmlns:a16="http://schemas.microsoft.com/office/drawing/2014/main" id="{4A0DD10B-BAF2-6F4F-F905-6DABF328A598}"/>
              </a:ext>
            </a:extLst>
          </p:cNvPr>
          <p:cNvPicPr>
            <a:picLocks noChangeAspect="1"/>
          </p:cNvPicPr>
          <p:nvPr/>
        </p:nvPicPr>
        <p:blipFill rotWithShape="1">
          <a:blip r:embed="rId4">
            <a:extLst>
              <a:ext uri="{28A0092B-C50C-407E-A947-70E740481C1C}">
                <a14:useLocalDpi xmlns:a14="http://schemas.microsoft.com/office/drawing/2010/main" val="0"/>
              </a:ext>
            </a:extLst>
          </a:blip>
          <a:srcRect t="50105" r="54046" b="25436"/>
          <a:stretch/>
        </p:blipFill>
        <p:spPr>
          <a:xfrm>
            <a:off x="5437097" y="9627301"/>
            <a:ext cx="5472193" cy="2357718"/>
          </a:xfrm>
          <a:prstGeom prst="rect">
            <a:avLst/>
          </a:prstGeom>
          <a:ln w="12700">
            <a:miter lim="400000"/>
          </a:ln>
        </p:spPr>
      </p:pic>
      <p:pic>
        <p:nvPicPr>
          <p:cNvPr id="26" name="fig3.1.pdf">
            <a:extLst>
              <a:ext uri="{FF2B5EF4-FFF2-40B4-BE49-F238E27FC236}">
                <a16:creationId xmlns:a16="http://schemas.microsoft.com/office/drawing/2014/main" id="{F3321BC9-82FD-49D5-210D-D96607E9186E}"/>
              </a:ext>
            </a:extLst>
          </p:cNvPr>
          <p:cNvPicPr>
            <a:picLocks noChangeAspect="1"/>
          </p:cNvPicPr>
          <p:nvPr/>
        </p:nvPicPr>
        <p:blipFill rotWithShape="1">
          <a:blip r:embed="rId4">
            <a:extLst>
              <a:ext uri="{28A0092B-C50C-407E-A947-70E740481C1C}">
                <a14:useLocalDpi xmlns:a14="http://schemas.microsoft.com/office/drawing/2010/main" val="0"/>
              </a:ext>
            </a:extLst>
          </a:blip>
          <a:srcRect t="72115" r="54046" b="3426"/>
          <a:stretch/>
        </p:blipFill>
        <p:spPr>
          <a:xfrm>
            <a:off x="10699714" y="9394807"/>
            <a:ext cx="5472193" cy="2357718"/>
          </a:xfrm>
          <a:prstGeom prst="rect">
            <a:avLst/>
          </a:prstGeom>
          <a:ln w="12700">
            <a:miter lim="400000"/>
          </a:ln>
        </p:spPr>
      </p:pic>
      <p:sp>
        <p:nvSpPr>
          <p:cNvPr id="27" name="Frame 26">
            <a:extLst>
              <a:ext uri="{FF2B5EF4-FFF2-40B4-BE49-F238E27FC236}">
                <a16:creationId xmlns:a16="http://schemas.microsoft.com/office/drawing/2014/main" id="{6F349294-CDCA-5FDD-92D1-1CDFB6084011}"/>
              </a:ext>
            </a:extLst>
          </p:cNvPr>
          <p:cNvSpPr/>
          <p:nvPr/>
        </p:nvSpPr>
        <p:spPr>
          <a:xfrm>
            <a:off x="130908" y="9342387"/>
            <a:ext cx="15982005" cy="3661497"/>
          </a:xfrm>
          <a:prstGeom prst="frame">
            <a:avLst>
              <a:gd name="adj1" fmla="val 5250"/>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8" name="Graphic 27" descr="Group brainstorm outline">
            <a:extLst>
              <a:ext uri="{FF2B5EF4-FFF2-40B4-BE49-F238E27FC236}">
                <a16:creationId xmlns:a16="http://schemas.microsoft.com/office/drawing/2014/main" id="{11F239FF-54F6-0E3F-0760-0F8912F855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447783" y="4630708"/>
            <a:ext cx="2357718" cy="2357718"/>
          </a:xfrm>
          <a:prstGeom prst="rect">
            <a:avLst/>
          </a:prstGeom>
        </p:spPr>
      </p:pic>
    </p:spTree>
    <p:extLst>
      <p:ext uri="{BB962C8B-B14F-4D97-AF65-F5344CB8AC3E}">
        <p14:creationId xmlns:p14="http://schemas.microsoft.com/office/powerpoint/2010/main" val="2695261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0" name="Frame 9">
            <a:extLst>
              <a:ext uri="{FF2B5EF4-FFF2-40B4-BE49-F238E27FC236}">
                <a16:creationId xmlns:a16="http://schemas.microsoft.com/office/drawing/2014/main" id="{91DC8A21-4719-1140-9563-6EE1153F8F41}"/>
              </a:ext>
            </a:extLst>
          </p:cNvPr>
          <p:cNvSpPr/>
          <p:nvPr/>
        </p:nvSpPr>
        <p:spPr>
          <a:xfrm>
            <a:off x="1052659" y="6529797"/>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8842016"/>
            <a:ext cx="6536074"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Summarize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446569"/>
            <a:ext cx="7436798"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Explore (Lookup)</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620235"/>
            <a:ext cx="12980321"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Consume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Present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7" name="TextBox 6">
            <a:extLst>
              <a:ext uri="{FF2B5EF4-FFF2-40B4-BE49-F238E27FC236}">
                <a16:creationId xmlns:a16="http://schemas.microsoft.com/office/drawing/2014/main" id="{F968AC8E-33AF-A0DC-3883-C5D7E5CB5FCA}"/>
              </a:ext>
            </a:extLst>
          </p:cNvPr>
          <p:cNvSpPr txBox="1"/>
          <p:nvPr/>
        </p:nvSpPr>
        <p:spPr>
          <a:xfrm>
            <a:off x="0" y="13296900"/>
            <a:ext cx="1471889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dirty="0"/>
              <a:t>https://</a:t>
            </a:r>
            <a:r>
              <a:rPr lang="en-US" sz="1600" dirty="0" err="1"/>
              <a:t>www.nytimes.com</a:t>
            </a:r>
            <a:r>
              <a:rPr lang="en-US" sz="1600" dirty="0"/>
              <a:t>/2019/03/14/learning/whats-going-on-in-this-graph-march-20-2019.html</a:t>
            </a:r>
          </a:p>
        </p:txBody>
      </p:sp>
      <p:pic>
        <p:nvPicPr>
          <p:cNvPr id="18" name="Picture 17" descr="Diagram, schematic&#10;&#10;Description automatically generated">
            <a:extLst>
              <a:ext uri="{FF2B5EF4-FFF2-40B4-BE49-F238E27FC236}">
                <a16:creationId xmlns:a16="http://schemas.microsoft.com/office/drawing/2014/main" id="{DF48F938-76C3-6D9C-F09D-7456A58307E4}"/>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970" b="6078"/>
          <a:stretch/>
        </p:blipFill>
        <p:spPr>
          <a:xfrm>
            <a:off x="166079" y="179733"/>
            <a:ext cx="10912230" cy="9165426"/>
          </a:xfrm>
          <a:prstGeom prst="rect">
            <a:avLst/>
          </a:prstGeom>
        </p:spPr>
      </p:pic>
      <p:pic>
        <p:nvPicPr>
          <p:cNvPr id="19" name="Picture 18" descr="Diagram, schematic&#10;&#10;Description automatically generated">
            <a:extLst>
              <a:ext uri="{FF2B5EF4-FFF2-40B4-BE49-F238E27FC236}">
                <a16:creationId xmlns:a16="http://schemas.microsoft.com/office/drawing/2014/main" id="{0603523C-EC19-9C93-4910-ABA47F2E3CB0}"/>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6480" b="-1"/>
          <a:stretch/>
        </p:blipFill>
        <p:spPr>
          <a:xfrm>
            <a:off x="166077" y="8887959"/>
            <a:ext cx="12980321" cy="457200"/>
          </a:xfrm>
          <a:prstGeom prst="rect">
            <a:avLst/>
          </a:prstGeom>
        </p:spPr>
      </p:pic>
      <p:pic>
        <p:nvPicPr>
          <p:cNvPr id="22" name="Picture 21" descr="Diagram, schematic&#10;&#10;Description automatically generated">
            <a:extLst>
              <a:ext uri="{FF2B5EF4-FFF2-40B4-BE49-F238E27FC236}">
                <a16:creationId xmlns:a16="http://schemas.microsoft.com/office/drawing/2014/main" id="{3230E95B-049C-3A40-D697-416A8549A397}"/>
              </a:ext>
            </a:extLst>
          </p:cNvPr>
          <p:cNvPicPr>
            <a:picLocks noChangeAspect="1"/>
          </p:cNvPicPr>
          <p:nvPr/>
        </p:nvPicPr>
        <p:blipFill rotWithShape="1">
          <a:blip r:embed="rId3">
            <a:extLst>
              <a:ext uri="{28A0092B-C50C-407E-A947-70E740481C1C}">
                <a14:useLocalDpi xmlns:a14="http://schemas.microsoft.com/office/drawing/2010/main" val="0"/>
              </a:ext>
            </a:extLst>
          </a:blip>
          <a:srcRect l="21291" t="3349" r="47553" b="90182"/>
          <a:stretch/>
        </p:blipFill>
        <p:spPr>
          <a:xfrm>
            <a:off x="166077" y="355983"/>
            <a:ext cx="4292420" cy="840056"/>
          </a:xfrm>
          <a:prstGeom prst="rect">
            <a:avLst/>
          </a:prstGeom>
        </p:spPr>
      </p:pic>
      <p:pic>
        <p:nvPicPr>
          <p:cNvPr id="23" name="Picture 22" descr="Diagram, schematic&#10;&#10;Description automatically generated">
            <a:extLst>
              <a:ext uri="{FF2B5EF4-FFF2-40B4-BE49-F238E27FC236}">
                <a16:creationId xmlns:a16="http://schemas.microsoft.com/office/drawing/2014/main" id="{1FDF1CA3-491A-C805-090B-F2A151863DA2}"/>
              </a:ext>
            </a:extLst>
          </p:cNvPr>
          <p:cNvPicPr>
            <a:picLocks noChangeAspect="1"/>
          </p:cNvPicPr>
          <p:nvPr/>
        </p:nvPicPr>
        <p:blipFill rotWithShape="1">
          <a:blip r:embed="rId3">
            <a:extLst>
              <a:ext uri="{28A0092B-C50C-407E-A947-70E740481C1C}">
                <a14:useLocalDpi xmlns:a14="http://schemas.microsoft.com/office/drawing/2010/main" val="0"/>
              </a:ext>
            </a:extLst>
          </a:blip>
          <a:srcRect l="52362" t="3348" r="13395" b="90183"/>
          <a:stretch/>
        </p:blipFill>
        <p:spPr>
          <a:xfrm>
            <a:off x="6360495" y="249953"/>
            <a:ext cx="4717814" cy="840056"/>
          </a:xfrm>
          <a:prstGeom prst="rect">
            <a:avLst/>
          </a:prstGeom>
        </p:spPr>
      </p:pic>
      <p:pic>
        <p:nvPicPr>
          <p:cNvPr id="28" name="Graphic 27" descr="Group brainstorm outline">
            <a:extLst>
              <a:ext uri="{FF2B5EF4-FFF2-40B4-BE49-F238E27FC236}">
                <a16:creationId xmlns:a16="http://schemas.microsoft.com/office/drawing/2014/main" id="{11F239FF-54F6-0E3F-0760-0F8912F855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47783" y="4630708"/>
            <a:ext cx="2357718" cy="2357718"/>
          </a:xfrm>
          <a:prstGeom prst="rect">
            <a:avLst/>
          </a:prstGeom>
        </p:spPr>
      </p:pic>
      <p:pic>
        <p:nvPicPr>
          <p:cNvPr id="3" name="fig3.1.pdf">
            <a:extLst>
              <a:ext uri="{FF2B5EF4-FFF2-40B4-BE49-F238E27FC236}">
                <a16:creationId xmlns:a16="http://schemas.microsoft.com/office/drawing/2014/main" id="{06E0128D-86C8-EB84-F261-EA13AF18C5F5}"/>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12012" r="114" b="69043"/>
          <a:stretch/>
        </p:blipFill>
        <p:spPr>
          <a:xfrm>
            <a:off x="0" y="9610947"/>
            <a:ext cx="6459793" cy="1826141"/>
          </a:xfrm>
          <a:prstGeom prst="rect">
            <a:avLst/>
          </a:prstGeom>
          <a:ln w="12700">
            <a:miter lim="400000"/>
          </a:ln>
        </p:spPr>
      </p:pic>
      <p:pic>
        <p:nvPicPr>
          <p:cNvPr id="4" name="fig3.1.pdf">
            <a:extLst>
              <a:ext uri="{FF2B5EF4-FFF2-40B4-BE49-F238E27FC236}">
                <a16:creationId xmlns:a16="http://schemas.microsoft.com/office/drawing/2014/main" id="{178FC768-4A55-7870-2802-9F435F1CF2FF}"/>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29617" r="114" b="40638"/>
          <a:stretch/>
        </p:blipFill>
        <p:spPr>
          <a:xfrm>
            <a:off x="5002405" y="9536712"/>
            <a:ext cx="6459793" cy="2867245"/>
          </a:xfrm>
          <a:prstGeom prst="rect">
            <a:avLst/>
          </a:prstGeom>
          <a:ln w="12700">
            <a:miter lim="400000"/>
          </a:ln>
        </p:spPr>
      </p:pic>
      <p:pic>
        <p:nvPicPr>
          <p:cNvPr id="5" name="fig3.1.pdf">
            <a:extLst>
              <a:ext uri="{FF2B5EF4-FFF2-40B4-BE49-F238E27FC236}">
                <a16:creationId xmlns:a16="http://schemas.microsoft.com/office/drawing/2014/main" id="{8CE3916C-3782-7F82-F03A-014B48865047}"/>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59000" r="21988" b="15560"/>
          <a:stretch/>
        </p:blipFill>
        <p:spPr>
          <a:xfrm>
            <a:off x="11462198" y="9523576"/>
            <a:ext cx="3854987" cy="2452237"/>
          </a:xfrm>
          <a:prstGeom prst="rect">
            <a:avLst/>
          </a:prstGeom>
          <a:ln w="12700">
            <a:miter lim="400000"/>
          </a:ln>
        </p:spPr>
      </p:pic>
      <p:sp>
        <p:nvSpPr>
          <p:cNvPr id="6" name="Frame 5">
            <a:extLst>
              <a:ext uri="{FF2B5EF4-FFF2-40B4-BE49-F238E27FC236}">
                <a16:creationId xmlns:a16="http://schemas.microsoft.com/office/drawing/2014/main" id="{BDF6A828-CD97-A83B-9472-2D29552954A5}"/>
              </a:ext>
            </a:extLst>
          </p:cNvPr>
          <p:cNvSpPr/>
          <p:nvPr/>
        </p:nvSpPr>
        <p:spPr>
          <a:xfrm>
            <a:off x="41833" y="9345160"/>
            <a:ext cx="15522046" cy="3046546"/>
          </a:xfrm>
          <a:prstGeom prst="frame">
            <a:avLst>
              <a:gd name="adj1" fmla="val 5250"/>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Key: an independent attribute that can be used as a unique index">
            <a:extLst>
              <a:ext uri="{FF2B5EF4-FFF2-40B4-BE49-F238E27FC236}">
                <a16:creationId xmlns:a16="http://schemas.microsoft.com/office/drawing/2014/main" id="{C72B2B49-E1A0-FB27-B421-B4B0CBD64266}"/>
              </a:ext>
            </a:extLst>
          </p:cNvPr>
          <p:cNvSpPr/>
          <p:nvPr/>
        </p:nvSpPr>
        <p:spPr>
          <a:xfrm>
            <a:off x="99878" y="12343495"/>
            <a:ext cx="17215797"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Target(s) </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3107859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16" name="Key: an independent attribute that can be used as a unique index">
            <a:extLst>
              <a:ext uri="{FF2B5EF4-FFF2-40B4-BE49-F238E27FC236}">
                <a16:creationId xmlns:a16="http://schemas.microsoft.com/office/drawing/2014/main" id="{7661BA29-DB1C-954A-9454-58505DA2B802}"/>
              </a:ext>
            </a:extLst>
          </p:cNvPr>
          <p:cNvSpPr/>
          <p:nvPr/>
        </p:nvSpPr>
        <p:spPr>
          <a:xfrm>
            <a:off x="16464603" y="8842016"/>
            <a:ext cx="6536074" cy="35496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Low-level </a:t>
            </a:r>
            <a:r>
              <a:rPr lang="en-US" b="1" dirty="0">
                <a:solidFill>
                  <a:schemeClr val="tx1"/>
                </a:solidFill>
                <a:latin typeface="Gill Sans"/>
                <a:sym typeface="Wingdings" pitchFamily="2" charset="2"/>
              </a:rPr>
              <a:t> </a:t>
            </a:r>
            <a:r>
              <a:rPr lang="en-US" b="1" dirty="0">
                <a:solidFill>
                  <a:schemeClr val="accent1"/>
                </a:solidFill>
                <a:latin typeface="Gill Sans"/>
                <a:sym typeface="Gill Sans SemiBold"/>
              </a:rPr>
              <a:t>Query</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Summarize (Compare)</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20" name="Key: an independent attribute that can be used as a unique index">
            <a:extLst>
              <a:ext uri="{FF2B5EF4-FFF2-40B4-BE49-F238E27FC236}">
                <a16:creationId xmlns:a16="http://schemas.microsoft.com/office/drawing/2014/main" id="{99CF5342-65E0-7D42-817C-689F27FC564C}"/>
              </a:ext>
            </a:extLst>
          </p:cNvPr>
          <p:cNvSpPr/>
          <p:nvPr/>
        </p:nvSpPr>
        <p:spPr>
          <a:xfrm>
            <a:off x="16464603" y="6446569"/>
            <a:ext cx="7436798"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Medium-level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Wingdings" pitchFamily="2" charset="2"/>
              </a:rPr>
              <a:t>Search</a:t>
            </a:r>
            <a:r>
              <a:rPr lang="en-US" b="1" dirty="0">
                <a:solidFill>
                  <a:schemeClr val="tx1"/>
                </a:solidFill>
                <a:latin typeface="Gill Sans"/>
                <a:sym typeface="Wingdings" pitchFamily="2" charset="2"/>
              </a:rPr>
              <a:t> 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tx1"/>
                </a:solidFill>
                <a:latin typeface="Gill Sans"/>
                <a:sym typeface="Wingdings" pitchFamily="2" charset="2"/>
              </a:rPr>
              <a:t>Explore (Lookup)</a:t>
            </a:r>
            <a:endParaRPr kumimoji="0" lang="en-US" sz="5600" b="1" i="0" u="none" strike="noStrike" kern="0" cap="none" spc="0" normalizeH="0" baseline="0" noProof="0" dirty="0">
              <a:ln>
                <a:noFill/>
              </a:ln>
              <a:solidFill>
                <a:schemeClr val="tx1"/>
              </a:solidFill>
              <a:effectLst/>
              <a:uLnTx/>
              <a:uFillTx/>
              <a:latin typeface="Gill Sans"/>
              <a:sym typeface="Gill Sans"/>
            </a:endParaRPr>
          </a:p>
        </p:txBody>
      </p:sp>
      <p:sp>
        <p:nvSpPr>
          <p:cNvPr id="21" name="Key: an independent attribute that can be used as a unique index">
            <a:extLst>
              <a:ext uri="{FF2B5EF4-FFF2-40B4-BE49-F238E27FC236}">
                <a16:creationId xmlns:a16="http://schemas.microsoft.com/office/drawing/2014/main" id="{F5DF6E5E-FD31-1949-BA22-D4F325777394}"/>
              </a:ext>
            </a:extLst>
          </p:cNvPr>
          <p:cNvSpPr/>
          <p:nvPr/>
        </p:nvSpPr>
        <p:spPr>
          <a:xfrm>
            <a:off x="16464603" y="3620235"/>
            <a:ext cx="12980321" cy="26879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High-level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chemeClr val="accent1"/>
                </a:solidFill>
                <a:latin typeface="Gill Sans"/>
                <a:sym typeface="Gill Sans SemiBold"/>
              </a:rPr>
              <a:t>Consume</a:t>
            </a:r>
            <a:r>
              <a:rPr lang="en-US" b="1" dirty="0">
                <a:solidFill>
                  <a:schemeClr val="tx1"/>
                </a:solidFill>
                <a:latin typeface="Gill Sans"/>
                <a:sym typeface="Gill Sans SemiBold"/>
              </a:rPr>
              <a:t> </a:t>
            </a:r>
            <a:r>
              <a:rPr lang="en-US" b="1" dirty="0">
                <a:solidFill>
                  <a:schemeClr val="tx1"/>
                </a:solidFill>
                <a:latin typeface="Gill Sans"/>
                <a:sym typeface="Wingdings" pitchFamily="2" charset="2"/>
              </a:rPr>
              <a:t> </a:t>
            </a:r>
          </a:p>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kumimoji="0" lang="en-US" sz="5600" b="1" i="0" u="none" strike="noStrike" kern="0" cap="none" spc="0" normalizeH="0" baseline="0" noProof="0" dirty="0">
                <a:ln>
                  <a:noFill/>
                </a:ln>
                <a:solidFill>
                  <a:schemeClr val="tx1"/>
                </a:solidFill>
                <a:effectLst/>
                <a:uLnTx/>
                <a:uFillTx/>
                <a:latin typeface="Gill Sans"/>
                <a:sym typeface="Wingdings" pitchFamily="2" charset="2"/>
              </a:rPr>
              <a:t>Present</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
        <p:nvSpPr>
          <p:cNvPr id="7" name="TextBox 6">
            <a:extLst>
              <a:ext uri="{FF2B5EF4-FFF2-40B4-BE49-F238E27FC236}">
                <a16:creationId xmlns:a16="http://schemas.microsoft.com/office/drawing/2014/main" id="{F968AC8E-33AF-A0DC-3883-C5D7E5CB5FCA}"/>
              </a:ext>
            </a:extLst>
          </p:cNvPr>
          <p:cNvSpPr txBox="1"/>
          <p:nvPr/>
        </p:nvSpPr>
        <p:spPr>
          <a:xfrm>
            <a:off x="0" y="13296900"/>
            <a:ext cx="1471889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dirty="0"/>
              <a:t>https://</a:t>
            </a:r>
            <a:r>
              <a:rPr lang="en-US" sz="1600" dirty="0" err="1"/>
              <a:t>www.nytimes.com</a:t>
            </a:r>
            <a:r>
              <a:rPr lang="en-US" sz="1600" dirty="0"/>
              <a:t>/2019/03/14/learning/whats-going-on-in-this-graph-march-20-2019.html</a:t>
            </a:r>
          </a:p>
        </p:txBody>
      </p:sp>
      <p:pic>
        <p:nvPicPr>
          <p:cNvPr id="18" name="Picture 17" descr="Diagram, schematic&#10;&#10;Description automatically generated">
            <a:extLst>
              <a:ext uri="{FF2B5EF4-FFF2-40B4-BE49-F238E27FC236}">
                <a16:creationId xmlns:a16="http://schemas.microsoft.com/office/drawing/2014/main" id="{DF48F938-76C3-6D9C-F09D-7456A58307E4}"/>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970" b="6078"/>
          <a:stretch/>
        </p:blipFill>
        <p:spPr>
          <a:xfrm>
            <a:off x="166079" y="179733"/>
            <a:ext cx="10912230" cy="9165426"/>
          </a:xfrm>
          <a:prstGeom prst="rect">
            <a:avLst/>
          </a:prstGeom>
        </p:spPr>
      </p:pic>
      <p:pic>
        <p:nvPicPr>
          <p:cNvPr id="19" name="Picture 18" descr="Diagram, schematic&#10;&#10;Description automatically generated">
            <a:extLst>
              <a:ext uri="{FF2B5EF4-FFF2-40B4-BE49-F238E27FC236}">
                <a16:creationId xmlns:a16="http://schemas.microsoft.com/office/drawing/2014/main" id="{0603523C-EC19-9C93-4910-ABA47F2E3CB0}"/>
              </a:ext>
            </a:extLst>
          </p:cNvPr>
          <p:cNvPicPr>
            <a:picLocks noChangeAspect="1"/>
          </p:cNvPicPr>
          <p:nvPr/>
        </p:nvPicPr>
        <p:blipFill rotWithShape="1">
          <a:blip r:embed="rId3">
            <a:extLst>
              <a:ext uri="{28A0092B-C50C-407E-A947-70E740481C1C}">
                <a14:useLocalDpi xmlns:a14="http://schemas.microsoft.com/office/drawing/2010/main" val="0"/>
              </a:ext>
            </a:extLst>
          </a:blip>
          <a:srcRect l="5785" t="96480" b="-1"/>
          <a:stretch/>
        </p:blipFill>
        <p:spPr>
          <a:xfrm>
            <a:off x="166077" y="8887959"/>
            <a:ext cx="12980321" cy="457200"/>
          </a:xfrm>
          <a:prstGeom prst="rect">
            <a:avLst/>
          </a:prstGeom>
        </p:spPr>
      </p:pic>
      <p:pic>
        <p:nvPicPr>
          <p:cNvPr id="22" name="Picture 21" descr="Diagram, schematic&#10;&#10;Description automatically generated">
            <a:extLst>
              <a:ext uri="{FF2B5EF4-FFF2-40B4-BE49-F238E27FC236}">
                <a16:creationId xmlns:a16="http://schemas.microsoft.com/office/drawing/2014/main" id="{3230E95B-049C-3A40-D697-416A8549A397}"/>
              </a:ext>
            </a:extLst>
          </p:cNvPr>
          <p:cNvPicPr>
            <a:picLocks noChangeAspect="1"/>
          </p:cNvPicPr>
          <p:nvPr/>
        </p:nvPicPr>
        <p:blipFill rotWithShape="1">
          <a:blip r:embed="rId3">
            <a:extLst>
              <a:ext uri="{28A0092B-C50C-407E-A947-70E740481C1C}">
                <a14:useLocalDpi xmlns:a14="http://schemas.microsoft.com/office/drawing/2010/main" val="0"/>
              </a:ext>
            </a:extLst>
          </a:blip>
          <a:srcRect l="21291" t="3349" r="47553" b="90182"/>
          <a:stretch/>
        </p:blipFill>
        <p:spPr>
          <a:xfrm>
            <a:off x="166077" y="355983"/>
            <a:ext cx="4292420" cy="840056"/>
          </a:xfrm>
          <a:prstGeom prst="rect">
            <a:avLst/>
          </a:prstGeom>
        </p:spPr>
      </p:pic>
      <p:pic>
        <p:nvPicPr>
          <p:cNvPr id="23" name="Picture 22" descr="Diagram, schematic&#10;&#10;Description automatically generated">
            <a:extLst>
              <a:ext uri="{FF2B5EF4-FFF2-40B4-BE49-F238E27FC236}">
                <a16:creationId xmlns:a16="http://schemas.microsoft.com/office/drawing/2014/main" id="{1FDF1CA3-491A-C805-090B-F2A151863DA2}"/>
              </a:ext>
            </a:extLst>
          </p:cNvPr>
          <p:cNvPicPr>
            <a:picLocks noChangeAspect="1"/>
          </p:cNvPicPr>
          <p:nvPr/>
        </p:nvPicPr>
        <p:blipFill rotWithShape="1">
          <a:blip r:embed="rId3">
            <a:extLst>
              <a:ext uri="{28A0092B-C50C-407E-A947-70E740481C1C}">
                <a14:useLocalDpi xmlns:a14="http://schemas.microsoft.com/office/drawing/2010/main" val="0"/>
              </a:ext>
            </a:extLst>
          </a:blip>
          <a:srcRect l="52362" t="3348" r="13395" b="90183"/>
          <a:stretch/>
        </p:blipFill>
        <p:spPr>
          <a:xfrm>
            <a:off x="6360495" y="249953"/>
            <a:ext cx="4717814" cy="840056"/>
          </a:xfrm>
          <a:prstGeom prst="rect">
            <a:avLst/>
          </a:prstGeom>
        </p:spPr>
      </p:pic>
      <p:pic>
        <p:nvPicPr>
          <p:cNvPr id="28" name="Graphic 27" descr="Group brainstorm outline">
            <a:extLst>
              <a:ext uri="{FF2B5EF4-FFF2-40B4-BE49-F238E27FC236}">
                <a16:creationId xmlns:a16="http://schemas.microsoft.com/office/drawing/2014/main" id="{11F239FF-54F6-0E3F-0760-0F8912F855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47783" y="4630708"/>
            <a:ext cx="2357718" cy="2357718"/>
          </a:xfrm>
          <a:prstGeom prst="rect">
            <a:avLst/>
          </a:prstGeom>
        </p:spPr>
      </p:pic>
      <p:pic>
        <p:nvPicPr>
          <p:cNvPr id="3" name="fig3.1.pdf">
            <a:extLst>
              <a:ext uri="{FF2B5EF4-FFF2-40B4-BE49-F238E27FC236}">
                <a16:creationId xmlns:a16="http://schemas.microsoft.com/office/drawing/2014/main" id="{06E0128D-86C8-EB84-F261-EA13AF18C5F5}"/>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12012" r="114" b="69043"/>
          <a:stretch/>
        </p:blipFill>
        <p:spPr>
          <a:xfrm>
            <a:off x="0" y="9610947"/>
            <a:ext cx="6459793" cy="1826141"/>
          </a:xfrm>
          <a:prstGeom prst="rect">
            <a:avLst/>
          </a:prstGeom>
          <a:ln w="12700">
            <a:miter lim="400000"/>
          </a:ln>
        </p:spPr>
      </p:pic>
      <p:pic>
        <p:nvPicPr>
          <p:cNvPr id="4" name="fig3.1.pdf">
            <a:extLst>
              <a:ext uri="{FF2B5EF4-FFF2-40B4-BE49-F238E27FC236}">
                <a16:creationId xmlns:a16="http://schemas.microsoft.com/office/drawing/2014/main" id="{178FC768-4A55-7870-2802-9F435F1CF2FF}"/>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29617" r="114" b="40638"/>
          <a:stretch/>
        </p:blipFill>
        <p:spPr>
          <a:xfrm>
            <a:off x="5002405" y="9536712"/>
            <a:ext cx="6459793" cy="2867245"/>
          </a:xfrm>
          <a:prstGeom prst="rect">
            <a:avLst/>
          </a:prstGeom>
          <a:ln w="12700">
            <a:miter lim="400000"/>
          </a:ln>
        </p:spPr>
      </p:pic>
      <p:pic>
        <p:nvPicPr>
          <p:cNvPr id="5" name="fig3.1.pdf">
            <a:extLst>
              <a:ext uri="{FF2B5EF4-FFF2-40B4-BE49-F238E27FC236}">
                <a16:creationId xmlns:a16="http://schemas.microsoft.com/office/drawing/2014/main" id="{8CE3916C-3782-7F82-F03A-014B48865047}"/>
              </a:ext>
            </a:extLst>
          </p:cNvPr>
          <p:cNvPicPr>
            <a:picLocks noChangeAspect="1"/>
          </p:cNvPicPr>
          <p:nvPr/>
        </p:nvPicPr>
        <p:blipFill rotWithShape="1">
          <a:blip r:embed="rId6">
            <a:extLst>
              <a:ext uri="{28A0092B-C50C-407E-A947-70E740481C1C}">
                <a14:useLocalDpi xmlns:a14="http://schemas.microsoft.com/office/drawing/2010/main" val="0"/>
              </a:ext>
            </a:extLst>
          </a:blip>
          <a:srcRect l="45638" t="59000" r="21988" b="15560"/>
          <a:stretch/>
        </p:blipFill>
        <p:spPr>
          <a:xfrm>
            <a:off x="11462198" y="9523576"/>
            <a:ext cx="3854987" cy="2452237"/>
          </a:xfrm>
          <a:prstGeom prst="rect">
            <a:avLst/>
          </a:prstGeom>
          <a:ln w="12700">
            <a:miter lim="400000"/>
          </a:ln>
        </p:spPr>
      </p:pic>
      <p:sp>
        <p:nvSpPr>
          <p:cNvPr id="6" name="Frame 5">
            <a:extLst>
              <a:ext uri="{FF2B5EF4-FFF2-40B4-BE49-F238E27FC236}">
                <a16:creationId xmlns:a16="http://schemas.microsoft.com/office/drawing/2014/main" id="{BDF6A828-CD97-A83B-9472-2D29552954A5}"/>
              </a:ext>
            </a:extLst>
          </p:cNvPr>
          <p:cNvSpPr/>
          <p:nvPr/>
        </p:nvSpPr>
        <p:spPr>
          <a:xfrm>
            <a:off x="41833" y="9345160"/>
            <a:ext cx="15522046" cy="3046546"/>
          </a:xfrm>
          <a:prstGeom prst="frame">
            <a:avLst>
              <a:gd name="adj1" fmla="val 5250"/>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Key: an independent attribute that can be used as a unique index">
            <a:extLst>
              <a:ext uri="{FF2B5EF4-FFF2-40B4-BE49-F238E27FC236}">
                <a16:creationId xmlns:a16="http://schemas.microsoft.com/office/drawing/2014/main" id="{C72B2B49-E1A0-FB27-B421-B4B0CBD64266}"/>
              </a:ext>
            </a:extLst>
          </p:cNvPr>
          <p:cNvSpPr/>
          <p:nvPr/>
        </p:nvSpPr>
        <p:spPr>
          <a:xfrm>
            <a:off x="99877" y="12343495"/>
            <a:ext cx="21705045"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Target(s) </a:t>
            </a:r>
            <a:r>
              <a:rPr lang="en-US" b="1" dirty="0">
                <a:solidFill>
                  <a:schemeClr val="tx1"/>
                </a:solidFill>
                <a:latin typeface="Gill Sans"/>
                <a:sym typeface="Wingdings" pitchFamily="2" charset="2"/>
              </a:rPr>
              <a:t> </a:t>
            </a:r>
            <a:r>
              <a:rPr lang="en-US" b="1" dirty="0">
                <a:solidFill>
                  <a:schemeClr val="accent1"/>
                </a:solidFill>
                <a:latin typeface="Gill Sans"/>
                <a:sym typeface="Wingdings" pitchFamily="2" charset="2"/>
              </a:rPr>
              <a:t>All Data </a:t>
            </a:r>
            <a:r>
              <a:rPr lang="en-US" b="1" dirty="0">
                <a:solidFill>
                  <a:schemeClr val="tx1"/>
                </a:solidFill>
                <a:latin typeface="Gill Sans"/>
                <a:sym typeface="Wingdings" pitchFamily="2" charset="2"/>
              </a:rPr>
              <a:t> Trends (</a:t>
            </a:r>
            <a:r>
              <a:rPr lang="en-US" b="1" dirty="0">
                <a:solidFill>
                  <a:schemeClr val="accent1"/>
                </a:solidFill>
                <a:latin typeface="Gill Sans"/>
                <a:sym typeface="Wingdings" pitchFamily="2" charset="2"/>
              </a:rPr>
              <a:t>Attribute </a:t>
            </a:r>
            <a:r>
              <a:rPr lang="en-US" b="1" dirty="0">
                <a:solidFill>
                  <a:schemeClr val="tx1"/>
                </a:solidFill>
                <a:latin typeface="Gill Sans"/>
                <a:sym typeface="Wingdings" pitchFamily="2" charset="2"/>
              </a:rPr>
              <a:t> Distribution)</a:t>
            </a:r>
            <a:r>
              <a:rPr lang="en-US" b="1" dirty="0">
                <a:solidFill>
                  <a:srgbClr val="FF4013"/>
                </a:solidFill>
                <a:latin typeface="Gill Sans"/>
                <a:sym typeface="Wingdings" pitchFamily="2" charset="2"/>
              </a:rPr>
              <a:t> </a:t>
            </a:r>
            <a:r>
              <a:rPr lang="en-US" b="1" dirty="0">
                <a:solidFill>
                  <a:srgbClr val="FF4013"/>
                </a:solidFill>
                <a:latin typeface="Gill Sans"/>
                <a:sym typeface="Gill Sans SemiBold"/>
              </a:rPr>
              <a:t> </a:t>
            </a:r>
            <a:endParaRPr kumimoji="0" sz="5600" b="1" i="0" u="none" strike="noStrike" kern="0" cap="none" spc="0" normalizeH="0" baseline="0" noProof="0" dirty="0">
              <a:ln>
                <a:noFill/>
              </a:ln>
              <a:solidFill>
                <a:schemeClr val="tx1"/>
              </a:solidFill>
              <a:effectLst/>
              <a:uLnTx/>
              <a:uFillTx/>
              <a:latin typeface="Gill Sans"/>
              <a:sym typeface="Gill Sans"/>
            </a:endParaRPr>
          </a:p>
        </p:txBody>
      </p:sp>
    </p:spTree>
    <p:extLst>
      <p:ext uri="{BB962C8B-B14F-4D97-AF65-F5344CB8AC3E}">
        <p14:creationId xmlns:p14="http://schemas.microsoft.com/office/powerpoint/2010/main" val="3957828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200" y="4343400"/>
            <a:ext cx="19405600" cy="3441700"/>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p>
        </p:txBody>
      </p:sp>
    </p:spTree>
    <p:extLst>
      <p:ext uri="{BB962C8B-B14F-4D97-AF65-F5344CB8AC3E}">
        <p14:creationId xmlns:p14="http://schemas.microsoft.com/office/powerpoint/2010/main" val="362262368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Interviewing Domain Experts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14279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28764" y="6581191"/>
            <a:ext cx="10274235"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a:t>
            </a:r>
          </a:p>
          <a:p>
            <a:r>
              <a:rPr lang="en-US" dirty="0">
                <a:solidFill>
                  <a:schemeClr val="accent4">
                    <a:lumMod val="50000"/>
                  </a:schemeClr>
                </a:solidFill>
              </a:rPr>
              <a:t>To compare average grade of each class since I started teaching.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
        <p:nvSpPr>
          <p:cNvPr id="14" name="TextBox 13">
            <a:extLst>
              <a:ext uri="{FF2B5EF4-FFF2-40B4-BE49-F238E27FC236}">
                <a16:creationId xmlns:a16="http://schemas.microsoft.com/office/drawing/2014/main" id="{38566114-964E-F945-B74F-06019ADFA972}"/>
              </a:ext>
            </a:extLst>
          </p:cNvPr>
          <p:cNvSpPr txBox="1"/>
          <p:nvPr/>
        </p:nvSpPr>
        <p:spPr>
          <a:xfrm>
            <a:off x="491838" y="9522801"/>
            <a:ext cx="7128162"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00B050"/>
                </a:solidFill>
              </a:rPr>
              <a:t>I’ll start with a line chart showing average grade per year.</a:t>
            </a:r>
          </a:p>
          <a:p>
            <a:pPr marL="0" marR="0" indent="0" algn="l" defTabSz="825500" rtl="0" fontAlgn="auto" latinLnBrk="0" hangingPunct="0">
              <a:lnSpc>
                <a:spcPct val="100000"/>
              </a:lnSpc>
              <a:spcBef>
                <a:spcPts val="0"/>
              </a:spcBef>
              <a:spcAft>
                <a:spcPts val="0"/>
              </a:spcAft>
              <a:buClrTx/>
              <a:buSzTx/>
              <a:buFontTx/>
              <a:buNone/>
              <a:tabLst/>
            </a:pPr>
            <a:endParaRPr lang="en-US" sz="4400" dirty="0">
              <a:solidFill>
                <a:srgbClr val="00B050"/>
              </a:solidFill>
            </a:endParaRPr>
          </a:p>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7030A0"/>
                </a:solidFill>
              </a:rPr>
              <a:t>I’ll code it in Tableau.  </a:t>
            </a:r>
            <a:endParaRPr kumimoji="0" lang="en-US" sz="4400" b="0" i="0" u="none" strike="noStrike" cap="none" spc="0" normalizeH="0" baseline="0" dirty="0">
              <a:ln>
                <a:noFill/>
              </a:ln>
              <a:solidFill>
                <a:srgbClr val="7030A0"/>
              </a:solidFill>
              <a:effectLst/>
              <a:uFillTx/>
              <a:latin typeface="+mj-lt"/>
              <a:ea typeface="+mj-ea"/>
              <a:cs typeface="+mj-cs"/>
              <a:sym typeface="Gill Sans"/>
            </a:endParaRPr>
          </a:p>
        </p:txBody>
      </p:sp>
    </p:spTree>
    <p:extLst>
      <p:ext uri="{BB962C8B-B14F-4D97-AF65-F5344CB8AC3E}">
        <p14:creationId xmlns:p14="http://schemas.microsoft.com/office/powerpoint/2010/main" val="133895905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Interview Tips </a:t>
            </a:r>
          </a:p>
        </p:txBody>
      </p:sp>
      <p:sp>
        <p:nvSpPr>
          <p:cNvPr id="3" name="TextBox 2">
            <a:extLst>
              <a:ext uri="{FF2B5EF4-FFF2-40B4-BE49-F238E27FC236}">
                <a16:creationId xmlns:a16="http://schemas.microsoft.com/office/drawing/2014/main" id="{412429C4-85BB-2542-A705-805DB17CA6AE}"/>
              </a:ext>
            </a:extLst>
          </p:cNvPr>
          <p:cNvSpPr txBox="1"/>
          <p:nvPr/>
        </p:nvSpPr>
        <p:spPr>
          <a:xfrm>
            <a:off x="1600200" y="4140200"/>
            <a:ext cx="21564600" cy="7581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5400" b="1" dirty="0">
                <a:solidFill>
                  <a:srgbClr val="FF0000"/>
                </a:solidFill>
                <a:ea typeface="Helvetica"/>
                <a:cs typeface="Helvetica"/>
                <a:sym typeface="Helvetica"/>
              </a:rPr>
              <a:t>Your interviewee is the expert in what they do. Let them explain it to you </a:t>
            </a:r>
          </a:p>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5400" dirty="0">
              <a:ea typeface="Helvetica"/>
              <a:cs typeface="Helvetica"/>
              <a:sym typeface="Helvetica"/>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Helvetica"/>
              </a:rPr>
              <a:t>		</a:t>
            </a:r>
            <a:r>
              <a:rPr kumimoji="0" lang="en-US" sz="5400" b="0" i="0" u="none" strike="noStrike" cap="none" spc="0" normalizeH="0" baseline="0" dirty="0">
                <a:ln>
                  <a:noFill/>
                </a:ln>
                <a:solidFill>
                  <a:srgbClr val="000000"/>
                </a:solidFill>
                <a:effectLst/>
                <a:uFillTx/>
                <a:ea typeface="Helvetica"/>
                <a:cs typeface="Helvetica"/>
                <a:sym typeface="Wingdings" pitchFamily="2" charset="2"/>
              </a:rPr>
              <a:t> What does your day to day consist of? </a:t>
            </a:r>
          </a:p>
          <a:p>
            <a:pPr lvl="4" indent="0" algn="l" defTabSz="457200"/>
            <a:endParaRPr kumimoji="0" lang="en-US" sz="5400" b="0" i="0" u="none" strike="noStrike" cap="none" spc="0" normalizeH="0" baseline="0" dirty="0">
              <a:ln>
                <a:noFill/>
              </a:ln>
              <a:solidFill>
                <a:srgbClr val="000000"/>
              </a:solidFill>
              <a:effectLst/>
              <a:uFillTx/>
              <a:ea typeface="Helvetica"/>
              <a:cs typeface="Helvetica"/>
              <a:sym typeface="Wingdings" pitchFamily="2" charset="2"/>
            </a:endParaRPr>
          </a:p>
          <a:p>
            <a:pPr lvl="4" indent="0" algn="l" defTabSz="457200"/>
            <a:r>
              <a:rPr lang="en-US" sz="5400" dirty="0">
                <a:ea typeface="Helvetica"/>
                <a:cs typeface="Helvetica"/>
                <a:sym typeface="Wingdings" pitchFamily="2" charset="2"/>
              </a:rPr>
              <a:t>		 How would you explain this task to a new employee?</a:t>
            </a:r>
          </a:p>
          <a:p>
            <a:pPr lvl="4" indent="0" algn="l" defTabSz="457200"/>
            <a:endParaRPr lang="en-US" sz="5400" dirty="0">
              <a:ea typeface="Helvetica"/>
              <a:cs typeface="Helvetica"/>
              <a:sym typeface="Wingdings" pitchFamily="2" charset="2"/>
            </a:endParaRPr>
          </a:p>
          <a:p>
            <a:pPr lvl="4" indent="0" algn="l" defTabSz="457200"/>
            <a:r>
              <a:rPr lang="en-US" sz="5400" dirty="0">
                <a:ea typeface="Helvetica"/>
                <a:cs typeface="Helvetica"/>
                <a:sym typeface="Wingdings" pitchFamily="2" charset="2"/>
              </a:rPr>
              <a:t>		 What tools do you need to be successful? </a:t>
            </a:r>
            <a:endParaRPr kumimoji="0" lang="en-US" sz="5400" b="0" i="0" u="none" strike="noStrike" cap="none" spc="0" normalizeH="0" baseline="0" dirty="0">
              <a:ln>
                <a:noFill/>
              </a:ln>
              <a:solidFill>
                <a:srgbClr val="000000"/>
              </a:solidFill>
              <a:effectLst/>
              <a:uFillTx/>
              <a:ea typeface="Helvetica"/>
              <a:cs typeface="Helvetica"/>
              <a:sym typeface="Wingdings" pitchFamily="2" charset="2"/>
            </a:endParaRPr>
          </a:p>
          <a:p>
            <a:pPr lvl="4" indent="0" algn="l" defTabSz="457200"/>
            <a:r>
              <a:rPr lang="en-US" sz="5400" dirty="0">
                <a:ea typeface="Helvetica"/>
                <a:cs typeface="Helvetica"/>
                <a:sym typeface="Wingdings" pitchFamily="2" charset="2"/>
              </a:rPr>
              <a:t>				</a:t>
            </a:r>
            <a:endParaRPr kumimoji="0" lang="en-US" sz="5400" b="0" i="0" u="none" strike="noStrike" cap="none" spc="0" normalizeH="0" baseline="0" dirty="0">
              <a:ln>
                <a:noFill/>
              </a:ln>
              <a:solidFill>
                <a:srgbClr val="000000"/>
              </a:solidFill>
              <a:effectLst/>
              <a:uFillTx/>
              <a:ea typeface="Helvetica"/>
              <a:cs typeface="Helvetica"/>
              <a:sym typeface="Helvetica"/>
            </a:endParaRPr>
          </a:p>
        </p:txBody>
      </p:sp>
    </p:spTree>
    <p:extLst>
      <p:ext uri="{BB962C8B-B14F-4D97-AF65-F5344CB8AC3E}">
        <p14:creationId xmlns:p14="http://schemas.microsoft.com/office/powerpoint/2010/main" val="385606704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Interview Tips </a:t>
            </a:r>
          </a:p>
        </p:txBody>
      </p:sp>
      <p:sp>
        <p:nvSpPr>
          <p:cNvPr id="3" name="TextBox 2">
            <a:extLst>
              <a:ext uri="{FF2B5EF4-FFF2-40B4-BE49-F238E27FC236}">
                <a16:creationId xmlns:a16="http://schemas.microsoft.com/office/drawing/2014/main" id="{412429C4-85BB-2542-A705-805DB17CA6AE}"/>
              </a:ext>
            </a:extLst>
          </p:cNvPr>
          <p:cNvSpPr txBox="1"/>
          <p:nvPr/>
        </p:nvSpPr>
        <p:spPr>
          <a:xfrm>
            <a:off x="1600200" y="3441700"/>
            <a:ext cx="21564600" cy="10351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5400" b="1" i="0" u="none" strike="noStrike" cap="none" spc="0" normalizeH="0" baseline="0" dirty="0">
                <a:ln>
                  <a:noFill/>
                </a:ln>
                <a:solidFill>
                  <a:srgbClr val="FF0000"/>
                </a:solidFill>
                <a:effectLst/>
                <a:uFillTx/>
                <a:ea typeface="Helvetica"/>
                <a:cs typeface="Helvetica"/>
                <a:sym typeface="Helvetica"/>
              </a:rPr>
              <a:t>Ask specific questions</a:t>
            </a:r>
          </a:p>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2000" dirty="0">
              <a:ea typeface="Helvetica"/>
              <a:cs typeface="Helvetica"/>
              <a:sym typeface="Helvetica"/>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Helvetica"/>
              </a:rPr>
              <a:t>		</a:t>
            </a:r>
            <a:r>
              <a:rPr kumimoji="0" lang="en-US" sz="4800" b="0" i="0" u="none" strike="noStrike" cap="none" spc="0" normalizeH="0" baseline="0" dirty="0">
                <a:ln>
                  <a:noFill/>
                </a:ln>
                <a:solidFill>
                  <a:srgbClr val="000000"/>
                </a:solidFill>
                <a:effectLst/>
                <a:uFillTx/>
                <a:ea typeface="Helvetica"/>
                <a:cs typeface="Helvetica"/>
                <a:sym typeface="Wingdings" pitchFamily="2" charset="2"/>
              </a:rPr>
              <a:t> Can you explain your workflow to me in five steps? </a:t>
            </a:r>
          </a:p>
          <a:p>
            <a:pPr lvl="4" indent="0" algn="l" defTabSz="457200"/>
            <a:r>
              <a:rPr lang="en-US" sz="4800" dirty="0">
                <a:ea typeface="Helvetica"/>
                <a:cs typeface="Helvetica"/>
                <a:sym typeface="Wingdings" pitchFamily="2" charset="2"/>
              </a:rPr>
              <a:t>				</a:t>
            </a:r>
            <a:r>
              <a:rPr kumimoji="0" lang="en-US" sz="4800" b="0" i="0" u="none" strike="noStrike" cap="none" spc="0" normalizeH="0" baseline="0" dirty="0">
                <a:ln>
                  <a:noFill/>
                </a:ln>
                <a:solidFill>
                  <a:srgbClr val="FF0000"/>
                </a:solidFill>
                <a:effectLst/>
                <a:uFillTx/>
                <a:ea typeface="Helvetica"/>
                <a:cs typeface="Helvetica"/>
                <a:sym typeface="Wingdings" pitchFamily="2" charset="2"/>
              </a:rPr>
              <a:t>vs. </a:t>
            </a:r>
          </a:p>
          <a:p>
            <a:pPr lvl="4" indent="0" algn="l" defTabSz="457200"/>
            <a:r>
              <a:rPr lang="en-US" sz="4800" dirty="0">
                <a:ea typeface="Helvetica"/>
                <a:cs typeface="Helvetica"/>
                <a:sym typeface="Wingdings" pitchFamily="2" charset="2"/>
              </a:rPr>
              <a:t>				</a:t>
            </a:r>
            <a:r>
              <a:rPr kumimoji="0" lang="en-US" sz="4800" b="0" i="0" u="none" strike="noStrike" cap="none" spc="0" normalizeH="0" baseline="0" dirty="0">
                <a:ln>
                  <a:noFill/>
                </a:ln>
                <a:solidFill>
                  <a:srgbClr val="000000"/>
                </a:solidFill>
                <a:effectLst/>
                <a:uFillTx/>
                <a:ea typeface="Helvetica"/>
                <a:cs typeface="Helvetica"/>
                <a:sym typeface="Wingdings" pitchFamily="2" charset="2"/>
              </a:rPr>
              <a:t>Tell me about your workflow. </a:t>
            </a:r>
          </a:p>
          <a:p>
            <a:pPr lvl="4" indent="0" algn="l" defTabSz="457200"/>
            <a:endParaRPr kumimoji="0" lang="en-US" sz="4800" b="0" i="0" u="none" strike="noStrike" cap="none" spc="0" normalizeH="0" baseline="0" dirty="0">
              <a:ln>
                <a:noFill/>
              </a:ln>
              <a:solidFill>
                <a:srgbClr val="000000"/>
              </a:solidFill>
              <a:effectLst/>
              <a:uFillTx/>
              <a:ea typeface="Helvetica"/>
              <a:cs typeface="Helvetica"/>
              <a:sym typeface="Wingdings" pitchFamily="2" charset="2"/>
            </a:endParaRPr>
          </a:p>
          <a:p>
            <a:pPr lvl="4" indent="0" algn="l" defTabSz="457200"/>
            <a:r>
              <a:rPr lang="en-US" sz="4800" dirty="0">
                <a:ea typeface="Helvetica"/>
                <a:cs typeface="Helvetica"/>
                <a:sym typeface="Wingdings" pitchFamily="2" charset="2"/>
              </a:rPr>
              <a:t>		 Please describe three pain points in your current process. </a:t>
            </a:r>
          </a:p>
          <a:p>
            <a:pPr lvl="4" indent="0" algn="l" defTabSz="457200"/>
            <a:r>
              <a:rPr lang="en-US" sz="4800" dirty="0">
                <a:ea typeface="Helvetica"/>
                <a:cs typeface="Helvetica"/>
                <a:sym typeface="Wingdings" pitchFamily="2" charset="2"/>
              </a:rPr>
              <a:t>				</a:t>
            </a:r>
            <a:r>
              <a:rPr lang="en-US" sz="4800" dirty="0">
                <a:solidFill>
                  <a:srgbClr val="FF0000"/>
                </a:solidFill>
                <a:ea typeface="Helvetica"/>
                <a:cs typeface="Helvetica"/>
                <a:sym typeface="Wingdings" pitchFamily="2" charset="2"/>
              </a:rPr>
              <a:t>vs. </a:t>
            </a:r>
          </a:p>
          <a:p>
            <a:pPr lvl="4" indent="0" algn="l" defTabSz="457200"/>
            <a:r>
              <a:rPr lang="en-US" sz="4800" dirty="0">
                <a:ea typeface="Helvetica"/>
                <a:cs typeface="Helvetica"/>
                <a:sym typeface="Wingdings" pitchFamily="2" charset="2"/>
              </a:rPr>
              <a:t>				Are there any pain points in your current process?  </a:t>
            </a:r>
            <a:endParaRPr lang="en-US" sz="4800" dirty="0">
              <a:ea typeface="Helvetica"/>
              <a:cs typeface="Helvetica"/>
              <a:sym typeface="Helvetica"/>
            </a:endParaRPr>
          </a:p>
          <a:p>
            <a:pPr lvl="4" indent="0" algn="l" defTabSz="457200"/>
            <a:endParaRPr kumimoji="0" lang="en-US" sz="4800" b="0" i="0" u="none" strike="noStrike" cap="none" spc="0" normalizeH="0" baseline="0" dirty="0">
              <a:ln>
                <a:noFill/>
              </a:ln>
              <a:solidFill>
                <a:srgbClr val="000000"/>
              </a:solidFill>
              <a:effectLst/>
              <a:uFillTx/>
              <a:ea typeface="Helvetica"/>
              <a:cs typeface="Helvetica"/>
              <a:sym typeface="Helvetica"/>
            </a:endParaRPr>
          </a:p>
          <a:p>
            <a:pPr lvl="4" indent="0" algn="l" defTabSz="457200"/>
            <a:r>
              <a:rPr lang="en-US" sz="4800" dirty="0">
                <a:ea typeface="Helvetica"/>
                <a:cs typeface="Helvetica"/>
                <a:sym typeface="Wingdings" pitchFamily="2" charset="2"/>
              </a:rPr>
              <a:t>		 Please describe three positive aspects of your current process. </a:t>
            </a:r>
          </a:p>
          <a:p>
            <a:pPr lvl="4" indent="0" algn="l" defTabSz="457200"/>
            <a:r>
              <a:rPr lang="en-US" sz="4800" dirty="0">
                <a:ea typeface="Helvetica"/>
                <a:cs typeface="Helvetica"/>
                <a:sym typeface="Wingdings" pitchFamily="2" charset="2"/>
              </a:rPr>
              <a:t>				</a:t>
            </a:r>
            <a:r>
              <a:rPr lang="en-US" sz="4800" dirty="0">
                <a:solidFill>
                  <a:srgbClr val="FF0000"/>
                </a:solidFill>
                <a:ea typeface="Helvetica"/>
                <a:cs typeface="Helvetica"/>
                <a:sym typeface="Wingdings" pitchFamily="2" charset="2"/>
              </a:rPr>
              <a:t>vs. </a:t>
            </a:r>
          </a:p>
          <a:p>
            <a:pPr lvl="4" indent="0" algn="l" defTabSz="457200"/>
            <a:r>
              <a:rPr lang="en-US" sz="4800" dirty="0">
                <a:ea typeface="Helvetica"/>
                <a:cs typeface="Helvetica"/>
                <a:sym typeface="Wingdings" pitchFamily="2" charset="2"/>
              </a:rPr>
              <a:t>				What parts of your process do you like or want unchanged?</a:t>
            </a:r>
            <a:endParaRPr lang="en-US" sz="4800" dirty="0">
              <a:ea typeface="Helvetica"/>
              <a:cs typeface="Helvetica"/>
              <a:sym typeface="Helvetica"/>
            </a:endParaRPr>
          </a:p>
          <a:p>
            <a:pPr lvl="4" indent="0" algn="l" defTabSz="457200"/>
            <a:endParaRPr kumimoji="0" lang="en-US" sz="5400" b="0" i="0" u="none" strike="noStrike" cap="none" spc="0" normalizeH="0" baseline="0" dirty="0">
              <a:ln>
                <a:noFill/>
              </a:ln>
              <a:solidFill>
                <a:srgbClr val="000000"/>
              </a:solidFill>
              <a:effectLst/>
              <a:uFillTx/>
              <a:ea typeface="Helvetica"/>
              <a:cs typeface="Helvetica"/>
              <a:sym typeface="Helvetica"/>
            </a:endParaRPr>
          </a:p>
        </p:txBody>
      </p:sp>
    </p:spTree>
    <p:extLst>
      <p:ext uri="{BB962C8B-B14F-4D97-AF65-F5344CB8AC3E}">
        <p14:creationId xmlns:p14="http://schemas.microsoft.com/office/powerpoint/2010/main" val="194378909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Interview Tips </a:t>
            </a:r>
          </a:p>
        </p:txBody>
      </p:sp>
      <p:sp>
        <p:nvSpPr>
          <p:cNvPr id="3" name="TextBox 2">
            <a:extLst>
              <a:ext uri="{FF2B5EF4-FFF2-40B4-BE49-F238E27FC236}">
                <a16:creationId xmlns:a16="http://schemas.microsoft.com/office/drawing/2014/main" id="{412429C4-85BB-2542-A705-805DB17CA6AE}"/>
              </a:ext>
            </a:extLst>
          </p:cNvPr>
          <p:cNvSpPr txBox="1"/>
          <p:nvPr/>
        </p:nvSpPr>
        <p:spPr>
          <a:xfrm>
            <a:off x="1600200" y="4140200"/>
            <a:ext cx="21564600" cy="7581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5400" b="1" dirty="0">
                <a:solidFill>
                  <a:srgbClr val="FF0000"/>
                </a:solidFill>
                <a:ea typeface="Helvetica"/>
                <a:cs typeface="Helvetica"/>
                <a:sym typeface="Helvetica"/>
              </a:rPr>
              <a:t>Be as interactive as possible. Ask follow-ups. </a:t>
            </a:r>
          </a:p>
          <a:p>
            <a:pPr marL="685800" marR="0" indent="-68580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lang="en-US" sz="5400" dirty="0">
              <a:ea typeface="Helvetica"/>
              <a:cs typeface="Helvetica"/>
              <a:sym typeface="Helvetica"/>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Helvetica"/>
              </a:rPr>
              <a:t>		</a:t>
            </a:r>
            <a:r>
              <a:rPr kumimoji="0" lang="en-US" sz="5400" b="0" i="0" u="none" strike="noStrike" cap="none" spc="0" normalizeH="0" baseline="0" dirty="0">
                <a:ln>
                  <a:noFill/>
                </a:ln>
                <a:solidFill>
                  <a:srgbClr val="000000"/>
                </a:solidFill>
                <a:effectLst/>
                <a:uFillTx/>
                <a:ea typeface="Helvetica"/>
                <a:cs typeface="Helvetica"/>
                <a:sym typeface="Wingdings" pitchFamily="2" charset="2"/>
              </a:rPr>
              <a:t> Can you explain more about &lt;X&gt; part of your current workflow?</a:t>
            </a:r>
          </a:p>
          <a:p>
            <a:pPr lvl="4" indent="0" algn="l" defTabSz="457200"/>
            <a:r>
              <a:rPr lang="en-US" sz="5400" dirty="0">
                <a:ea typeface="Helvetica"/>
                <a:cs typeface="Helvetica"/>
                <a:sym typeface="Wingdings" pitchFamily="2" charset="2"/>
              </a:rPr>
              <a:t>	</a:t>
            </a: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Wingdings" pitchFamily="2" charset="2"/>
              </a:rPr>
              <a:t>		 When you explained what works well for you now, you mentioned 					&lt;Y&gt;. Could you tell me about &lt;Y&gt; in more detail? </a:t>
            </a:r>
          </a:p>
          <a:p>
            <a:pPr lvl="4" indent="0" algn="l" defTabSz="457200"/>
            <a:endParaRPr lang="en-US" sz="5400" dirty="0">
              <a:ea typeface="Helvetica"/>
              <a:cs typeface="Helvetica"/>
              <a:sym typeface="Wingdings" pitchFamily="2" charset="2"/>
            </a:endParaRPr>
          </a:p>
          <a:p>
            <a:pPr lvl="4" indent="0" algn="l" defTabSz="457200"/>
            <a:r>
              <a:rPr kumimoji="0" lang="en-US" sz="5400" b="0" i="0" u="none" strike="noStrike" cap="none" spc="0" normalizeH="0" baseline="0" dirty="0">
                <a:ln>
                  <a:noFill/>
                </a:ln>
                <a:solidFill>
                  <a:srgbClr val="000000"/>
                </a:solidFill>
                <a:effectLst/>
                <a:uFillTx/>
                <a:ea typeface="Helvetica"/>
                <a:cs typeface="Helvetica"/>
                <a:sym typeface="Wingdings" pitchFamily="2" charset="2"/>
              </a:rPr>
              <a:t>		 You mentioned &lt;Z&gt; as a current pain point. In an ideal world, how 					would &lt;Z&gt; be alleviated?  </a:t>
            </a:r>
            <a:endParaRPr kumimoji="0" lang="en-US" sz="5400" b="0" i="0" u="none" strike="noStrike" cap="none" spc="0" normalizeH="0" baseline="0" dirty="0">
              <a:ln>
                <a:noFill/>
              </a:ln>
              <a:solidFill>
                <a:srgbClr val="000000"/>
              </a:solidFill>
              <a:effectLst/>
              <a:uFillTx/>
              <a:ea typeface="Helvetica"/>
              <a:cs typeface="Helvetica"/>
              <a:sym typeface="Helvetica"/>
            </a:endParaRPr>
          </a:p>
        </p:txBody>
      </p:sp>
    </p:spTree>
    <p:extLst>
      <p:ext uri="{BB962C8B-B14F-4D97-AF65-F5344CB8AC3E}">
        <p14:creationId xmlns:p14="http://schemas.microsoft.com/office/powerpoint/2010/main" val="421920632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dirty="0">
                <a:solidFill>
                  <a:schemeClr val="bg1"/>
                </a:solidFill>
              </a:rPr>
              <a:t>In-class exercise</a:t>
            </a:r>
            <a:r>
              <a:rPr lang="en-US" dirty="0">
                <a:solidFill>
                  <a:schemeClr val="bg1"/>
                </a:solidFill>
              </a:rPr>
              <a:t>: Mock Interview (ic-03)</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68</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51012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i="0" u="none" strike="noStrike" cap="none" spc="0" normalizeH="0" baseline="0" dirty="0">
                <a:ln>
                  <a:noFill/>
                </a:ln>
                <a:solidFill>
                  <a:srgbClr val="000000"/>
                </a:solidFill>
                <a:effectLst/>
                <a:uFillTx/>
                <a:latin typeface="+mj-lt"/>
                <a:ea typeface="+mj-ea"/>
                <a:cs typeface="+mj-cs"/>
                <a:sym typeface="Gill Sans"/>
              </a:rPr>
              <a:t>Reviewed Task Abstraction</a:t>
            </a:r>
          </a:p>
          <a:p>
            <a:pPr marL="685800" marR="0" indent="-6858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dirty="0"/>
              <a:t>Practiced interviewing an end user to understand tasks </a:t>
            </a:r>
            <a:endParaRPr kumimoji="0" lang="en-US" i="0" u="none" strike="noStrike" cap="none" spc="0" normalizeH="0" baseline="0" dirty="0">
              <a:ln>
                <a:noFill/>
              </a:ln>
              <a:solidFill>
                <a:srgbClr val="000000"/>
              </a:solidFill>
              <a:effectLst/>
              <a:uFillTx/>
              <a:latin typeface="+mj-lt"/>
              <a:ea typeface="+mj-ea"/>
              <a:cs typeface="+mj-cs"/>
              <a:sym typeface="Gill Sans"/>
            </a:endParaRP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9374924"/>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hw-02 is DUE before </a:t>
            </a:r>
            <a:r>
              <a:rPr lang="en-US" b="1"/>
              <a:t>next class. </a:t>
            </a:r>
            <a:endParaRPr lang="en-US" b="1" dirty="0"/>
          </a:p>
          <a:p>
            <a:pPr marR="0" algn="l" defTabSz="825500" rtl="0" fontAlgn="auto" latinLnBrk="0" hangingPunct="0">
              <a:lnSpc>
                <a:spcPct val="100000"/>
              </a:lnSpc>
              <a:spcBef>
                <a:spcPts val="0"/>
              </a:spcBef>
              <a:spcAft>
                <a:spcPts val="0"/>
              </a:spcAft>
              <a:buClrTx/>
              <a:buSzTx/>
              <a:tabLst/>
            </a:pPr>
            <a:r>
              <a:rPr lang="en-US" b="1" dirty="0"/>
              <a:t>ic-03 is DUE today. </a:t>
            </a: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Last tim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Task Abstraction</a:t>
            </a:r>
            <a:endParaRPr dirty="0">
              <a:solidFill>
                <a:schemeClr val="bg1"/>
              </a:solidFill>
            </a:endParaRPr>
          </a:p>
        </p:txBody>
      </p:sp>
      <p:sp>
        <p:nvSpPr>
          <p:cNvPr id="4" name="TextBox 3">
            <a:extLst>
              <a:ext uri="{FF2B5EF4-FFF2-40B4-BE49-F238E27FC236}">
                <a16:creationId xmlns:a16="http://schemas.microsoft.com/office/drawing/2014/main" id="{28E0C27F-40B9-6F4F-95B8-85C1FEA15E38}"/>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961354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The process of taking specific </a:t>
            </a:r>
            <a:r>
              <a:rPr lang="en-US" b="1" dirty="0">
                <a:solidFill>
                  <a:schemeClr val="tx1"/>
                </a:solidFill>
                <a:latin typeface="Gill Sans"/>
              </a:rPr>
              <a:t>domain tasks </a:t>
            </a:r>
            <a:r>
              <a:rPr lang="en-US" dirty="0">
                <a:solidFill>
                  <a:schemeClr val="tx1"/>
                </a:solidFill>
                <a:latin typeface="Gill Sans"/>
              </a:rPr>
              <a:t>and thinking about them as </a:t>
            </a:r>
            <a:r>
              <a:rPr lang="en-US" b="1" dirty="0">
                <a:solidFill>
                  <a:schemeClr val="tx1"/>
                </a:solidFill>
                <a:latin typeface="Gill Sans"/>
              </a:rPr>
              <a:t>abstract</a:t>
            </a:r>
            <a:r>
              <a:rPr lang="en-US" dirty="0">
                <a:solidFill>
                  <a:schemeClr val="tx1"/>
                </a:solidFill>
                <a:latin typeface="Gill Sans"/>
              </a:rPr>
              <a:t> (modular!) pieces</a:t>
            </a:r>
            <a:endParaRPr kumimoji="0" sz="5600" i="0" u="none" strike="noStrike" kern="0" cap="none" spc="0" normalizeH="0" baseline="0" noProof="0" dirty="0">
              <a:ln>
                <a:noFill/>
              </a:ln>
              <a:solidFill>
                <a:schemeClr val="tx1"/>
              </a:solidFill>
              <a:effectLst/>
              <a:uLnTx/>
              <a:uFillTx/>
              <a:latin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8" name="Title 2">
            <a:extLst>
              <a:ext uri="{FF2B5EF4-FFF2-40B4-BE49-F238E27FC236}">
                <a16:creationId xmlns:a16="http://schemas.microsoft.com/office/drawing/2014/main" id="{2671327B-5E20-4443-B18E-5FEF3A1B5BB2}"/>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 Abstraction</a:t>
            </a:r>
          </a:p>
        </p:txBody>
      </p:sp>
      <p:sp>
        <p:nvSpPr>
          <p:cNvPr id="9" name="Key: an independent attribute that can be used as a unique index">
            <a:extLst>
              <a:ext uri="{FF2B5EF4-FFF2-40B4-BE49-F238E27FC236}">
                <a16:creationId xmlns:a16="http://schemas.microsoft.com/office/drawing/2014/main" id="{27B6677D-F89C-9E48-8DEA-E83ED33A5CA3}"/>
              </a:ext>
            </a:extLst>
          </p:cNvPr>
          <p:cNvSpPr/>
          <p:nvPr/>
        </p:nvSpPr>
        <p:spPr>
          <a:xfrm>
            <a:off x="266700" y="3619500"/>
            <a:ext cx="12980321"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b="1" dirty="0">
                <a:solidFill>
                  <a:srgbClr val="FF4013"/>
                </a:solidFill>
                <a:latin typeface="Gill Sans"/>
                <a:sym typeface="Gill Sans SemiBold"/>
              </a:rPr>
              <a:t>What?</a:t>
            </a:r>
            <a:endParaRPr kumimoji="0" sz="5600" b="1" i="0" u="none" strike="noStrike" kern="0" cap="none" spc="0" normalizeH="0" baseline="0" noProof="0" dirty="0">
              <a:ln>
                <a:noFill/>
              </a:ln>
              <a:solidFill>
                <a:srgbClr val="FF4013"/>
              </a:solidFill>
              <a:effectLst/>
              <a:uLnTx/>
              <a:uFillTx/>
              <a:latin typeface="Gill Sans"/>
              <a:sym typeface="Gill Sans"/>
            </a:endParaRPr>
          </a:p>
        </p:txBody>
      </p:sp>
      <p:sp>
        <p:nvSpPr>
          <p:cNvPr id="11" name="Key: an independent attribute that can be used as a unique index">
            <a:extLst>
              <a:ext uri="{FF2B5EF4-FFF2-40B4-BE49-F238E27FC236}">
                <a16:creationId xmlns:a16="http://schemas.microsoft.com/office/drawing/2014/main" id="{9F99CE3B-59B1-6C4E-85D7-782284BEA957}"/>
              </a:ext>
            </a:extLst>
          </p:cNvPr>
          <p:cNvSpPr/>
          <p:nvPr/>
        </p:nvSpPr>
        <p:spPr>
          <a:xfrm>
            <a:off x="266700" y="4549675"/>
            <a:ext cx="22898100" cy="18261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The process of taking specific </a:t>
            </a:r>
            <a:r>
              <a:rPr lang="en-US" b="1" dirty="0">
                <a:solidFill>
                  <a:schemeClr val="tx1"/>
                </a:solidFill>
                <a:latin typeface="Gill Sans"/>
              </a:rPr>
              <a:t>domain tasks </a:t>
            </a:r>
            <a:r>
              <a:rPr lang="en-US" dirty="0">
                <a:solidFill>
                  <a:schemeClr val="tx1"/>
                </a:solidFill>
                <a:latin typeface="Gill Sans"/>
              </a:rPr>
              <a:t>and thinking about them as </a:t>
            </a:r>
            <a:r>
              <a:rPr lang="en-US" b="1" dirty="0">
                <a:solidFill>
                  <a:schemeClr val="tx1"/>
                </a:solidFill>
                <a:latin typeface="Gill Sans"/>
              </a:rPr>
              <a:t>abstract</a:t>
            </a:r>
            <a:r>
              <a:rPr lang="en-US" dirty="0">
                <a:solidFill>
                  <a:schemeClr val="tx1"/>
                </a:solidFill>
                <a:latin typeface="Gill Sans"/>
              </a:rPr>
              <a:t> (modular!) pieces</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4" name="Key: an independent attribute that can be used as a unique index">
            <a:extLst>
              <a:ext uri="{FF2B5EF4-FFF2-40B4-BE49-F238E27FC236}">
                <a16:creationId xmlns:a16="http://schemas.microsoft.com/office/drawing/2014/main" id="{B7C1EE50-6125-1447-9523-65EFC3DB3AAC}"/>
              </a:ext>
            </a:extLst>
          </p:cNvPr>
          <p:cNvSpPr/>
          <p:nvPr/>
        </p:nvSpPr>
        <p:spPr>
          <a:xfrm>
            <a:off x="2108661" y="7657524"/>
            <a:ext cx="13544263"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I need to perform </a:t>
            </a:r>
            <a:r>
              <a:rPr lang="en-US" b="1" dirty="0">
                <a:solidFill>
                  <a:schemeClr val="tx1"/>
                </a:solidFill>
                <a:latin typeface="Gill Sans"/>
              </a:rPr>
              <a:t>cellular analysis</a:t>
            </a:r>
            <a:r>
              <a:rPr lang="en-US" dirty="0">
                <a:solidFill>
                  <a:schemeClr val="tx1"/>
                </a:solidFill>
                <a:latin typeface="Gill Sans"/>
              </a:rPr>
              <a:t>.</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13" name="Key: an independent attribute that can be used as a unique index">
            <a:extLst>
              <a:ext uri="{FF2B5EF4-FFF2-40B4-BE49-F238E27FC236}">
                <a16:creationId xmlns:a16="http://schemas.microsoft.com/office/drawing/2014/main" id="{D9A3351E-FC9A-F04E-B6B1-C10A7FCBED71}"/>
              </a:ext>
            </a:extLst>
          </p:cNvPr>
          <p:cNvSpPr/>
          <p:nvPr/>
        </p:nvSpPr>
        <p:spPr>
          <a:xfrm>
            <a:off x="2108661" y="10817864"/>
            <a:ext cx="13831967"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5600">
                <a:latin typeface="+mj-lt"/>
                <a:ea typeface="+mj-ea"/>
                <a:cs typeface="+mj-cs"/>
                <a:sym typeface="Gill Sans"/>
              </a:defRPr>
            </a:pPr>
            <a:r>
              <a:rPr lang="en-US" dirty="0">
                <a:solidFill>
                  <a:schemeClr val="tx1"/>
                </a:solidFill>
                <a:latin typeface="Gill Sans"/>
              </a:rPr>
              <a:t>I need to </a:t>
            </a:r>
            <a:r>
              <a:rPr lang="en-US" b="1" dirty="0">
                <a:solidFill>
                  <a:schemeClr val="tx1"/>
                </a:solidFill>
                <a:latin typeface="Gill Sans"/>
              </a:rPr>
              <a:t>compare</a:t>
            </a:r>
            <a:r>
              <a:rPr lang="en-US" dirty="0">
                <a:solidFill>
                  <a:schemeClr val="tx1"/>
                </a:solidFill>
                <a:latin typeface="Gill Sans"/>
              </a:rPr>
              <a:t> measure A to B over time.</a:t>
            </a:r>
            <a:endParaRPr kumimoji="0" sz="5600" i="0" u="none" strike="noStrike" kern="0" cap="none" spc="0" normalizeH="0" baseline="0" noProof="0" dirty="0">
              <a:ln>
                <a:noFill/>
              </a:ln>
              <a:solidFill>
                <a:schemeClr val="tx1"/>
              </a:solidFill>
              <a:effectLst/>
              <a:uLnTx/>
              <a:uFillTx/>
              <a:latin typeface="Gill Sans"/>
              <a:sym typeface="Gill Sans"/>
            </a:endParaRPr>
          </a:p>
        </p:txBody>
      </p:sp>
      <p:sp>
        <p:nvSpPr>
          <p:cNvPr id="6" name="Down Arrow 5">
            <a:extLst>
              <a:ext uri="{FF2B5EF4-FFF2-40B4-BE49-F238E27FC236}">
                <a16:creationId xmlns:a16="http://schemas.microsoft.com/office/drawing/2014/main" id="{772F93A9-7239-6A41-B370-C2DA13F6EA5F}"/>
              </a:ext>
            </a:extLst>
          </p:cNvPr>
          <p:cNvSpPr/>
          <p:nvPr/>
        </p:nvSpPr>
        <p:spPr>
          <a:xfrm rot="2340210">
            <a:off x="6815123" y="8635208"/>
            <a:ext cx="1748118" cy="2085343"/>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15" name="Graphic 14" descr="Petri Dish outline">
            <a:extLst>
              <a:ext uri="{FF2B5EF4-FFF2-40B4-BE49-F238E27FC236}">
                <a16:creationId xmlns:a16="http://schemas.microsoft.com/office/drawing/2014/main" id="{7B7FF2FE-2C8E-BD43-84E5-26F2102B7C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031366" y="5818606"/>
            <a:ext cx="3629235" cy="3629235"/>
          </a:xfrm>
          <a:prstGeom prst="rect">
            <a:avLst/>
          </a:prstGeom>
        </p:spPr>
      </p:pic>
      <p:pic>
        <p:nvPicPr>
          <p:cNvPr id="20" name="Graphic 19" descr="Downward trend graph outline">
            <a:extLst>
              <a:ext uri="{FF2B5EF4-FFF2-40B4-BE49-F238E27FC236}">
                <a16:creationId xmlns:a16="http://schemas.microsoft.com/office/drawing/2014/main" id="{BDF35126-672D-8F41-ADCD-2402BAB06D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765875" y="9320124"/>
            <a:ext cx="4206240" cy="4206240"/>
          </a:xfrm>
          <a:prstGeom prst="rect">
            <a:avLst/>
          </a:prstGeom>
        </p:spPr>
      </p:pic>
      <p:pic>
        <p:nvPicPr>
          <p:cNvPr id="18" name="Graphic 17" descr="Upward trend outline">
            <a:extLst>
              <a:ext uri="{FF2B5EF4-FFF2-40B4-BE49-F238E27FC236}">
                <a16:creationId xmlns:a16="http://schemas.microsoft.com/office/drawing/2014/main" id="{FE1CED62-21D6-1D4E-970A-C9996ACF34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754080" y="9320124"/>
            <a:ext cx="4206240" cy="4206240"/>
          </a:xfrm>
          <a:prstGeom prst="rect">
            <a:avLst/>
          </a:prstGeom>
        </p:spPr>
      </p:pic>
      <p:sp>
        <p:nvSpPr>
          <p:cNvPr id="22" name="Down Arrow 21">
            <a:extLst>
              <a:ext uri="{FF2B5EF4-FFF2-40B4-BE49-F238E27FC236}">
                <a16:creationId xmlns:a16="http://schemas.microsoft.com/office/drawing/2014/main" id="{B763FECE-0106-AC44-92CA-9CB973DAB727}"/>
              </a:ext>
            </a:extLst>
          </p:cNvPr>
          <p:cNvSpPr/>
          <p:nvPr/>
        </p:nvSpPr>
        <p:spPr>
          <a:xfrm>
            <a:off x="19394979" y="9219720"/>
            <a:ext cx="948031" cy="889959"/>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46986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1844</TotalTime>
  <Words>4773</Words>
  <Application>Microsoft Macintosh PowerPoint</Application>
  <PresentationFormat>Custom</PresentationFormat>
  <Paragraphs>555</Paragraphs>
  <Slides>69</Slides>
  <Notes>63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69</vt:i4>
      </vt:variant>
    </vt:vector>
  </HeadingPairs>
  <TitlesOfParts>
    <vt:vector size="75" baseType="lpstr">
      <vt:lpstr>Arial</vt:lpstr>
      <vt:lpstr>Gill Sans</vt:lpstr>
      <vt:lpstr>Helvetica</vt:lpstr>
      <vt:lpstr>Lucida Grande</vt:lpstr>
      <vt:lpstr>New_Template8</vt:lpstr>
      <vt:lpstr>5_New_Template8</vt:lpstr>
      <vt:lpstr>Lecture 4: Task Abstraction</vt:lpstr>
      <vt:lpstr>PowerPoint Presentation</vt:lpstr>
      <vt:lpstr>PowerPoint Presentation</vt:lpstr>
      <vt:lpstr>Visualization Design Process</vt:lpstr>
      <vt:lpstr>PowerPoint Presentation</vt:lpstr>
      <vt:lpstr>PowerPoint Presentation</vt:lpstr>
      <vt:lpstr>Task Abstraction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Task Abstraction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Interviewing Domain Experts</vt:lpstr>
      <vt:lpstr>PowerPoint Presentation</vt:lpstr>
      <vt:lpstr>PowerPoint Presentation</vt:lpstr>
      <vt:lpstr>PowerPoint Presentation</vt:lpstr>
      <vt:lpstr>PowerPoint Presentation</vt:lpstr>
      <vt:lpstr>In-class exercise: Mock Interview (ic-03)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104</cp:revision>
  <dcterms:modified xsi:type="dcterms:W3CDTF">2023-01-23T18:04:18Z</dcterms:modified>
</cp:coreProperties>
</file>